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4"/>
  </p:notesMasterIdLst>
  <p:sldIdLst>
    <p:sldId id="256" r:id="rId2"/>
    <p:sldId id="262" r:id="rId3"/>
    <p:sldId id="280" r:id="rId4"/>
    <p:sldId id="306" r:id="rId5"/>
    <p:sldId id="276" r:id="rId6"/>
    <p:sldId id="426" r:id="rId7"/>
    <p:sldId id="271" r:id="rId8"/>
    <p:sldId id="272" r:id="rId9"/>
    <p:sldId id="394" r:id="rId10"/>
    <p:sldId id="395" r:id="rId11"/>
    <p:sldId id="281" r:id="rId12"/>
    <p:sldId id="266" r:id="rId13"/>
    <p:sldId id="288" r:id="rId14"/>
    <p:sldId id="286" r:id="rId15"/>
    <p:sldId id="421" r:id="rId16"/>
    <p:sldId id="399" r:id="rId17"/>
    <p:sldId id="285" r:id="rId18"/>
    <p:sldId id="400" r:id="rId19"/>
    <p:sldId id="401" r:id="rId20"/>
    <p:sldId id="402" r:id="rId21"/>
    <p:sldId id="396" r:id="rId22"/>
    <p:sldId id="398" r:id="rId23"/>
    <p:sldId id="275" r:id="rId24"/>
    <p:sldId id="397" r:id="rId25"/>
    <p:sldId id="382" r:id="rId26"/>
    <p:sldId id="292" r:id="rId27"/>
    <p:sldId id="403" r:id="rId28"/>
    <p:sldId id="405" r:id="rId29"/>
    <p:sldId id="406" r:id="rId30"/>
    <p:sldId id="381" r:id="rId31"/>
    <p:sldId id="413" r:id="rId32"/>
    <p:sldId id="425" r:id="rId33"/>
    <p:sldId id="291" r:id="rId34"/>
    <p:sldId id="408" r:id="rId35"/>
    <p:sldId id="409" r:id="rId36"/>
    <p:sldId id="410" r:id="rId37"/>
    <p:sldId id="411" r:id="rId38"/>
    <p:sldId id="412" r:id="rId39"/>
    <p:sldId id="428" r:id="rId40"/>
    <p:sldId id="304" r:id="rId41"/>
    <p:sldId id="295" r:id="rId42"/>
    <p:sldId id="414" r:id="rId43"/>
    <p:sldId id="427" r:id="rId44"/>
    <p:sldId id="416" r:id="rId45"/>
    <p:sldId id="415" r:id="rId46"/>
    <p:sldId id="303" r:id="rId47"/>
    <p:sldId id="350" r:id="rId48"/>
    <p:sldId id="352" r:id="rId49"/>
    <p:sldId id="354" r:id="rId50"/>
    <p:sldId id="361" r:id="rId51"/>
    <p:sldId id="423" r:id="rId52"/>
    <p:sldId id="355" r:id="rId53"/>
    <p:sldId id="356" r:id="rId54"/>
    <p:sldId id="357" r:id="rId55"/>
    <p:sldId id="358" r:id="rId56"/>
    <p:sldId id="359" r:id="rId57"/>
    <p:sldId id="330" r:id="rId58"/>
    <p:sldId id="331" r:id="rId59"/>
    <p:sldId id="422" r:id="rId60"/>
    <p:sldId id="338" r:id="rId61"/>
    <p:sldId id="339" r:id="rId62"/>
    <p:sldId id="316" r:id="rId63"/>
    <p:sldId id="418" r:id="rId64"/>
    <p:sldId id="417" r:id="rId65"/>
    <p:sldId id="392" r:id="rId66"/>
    <p:sldId id="429" r:id="rId67"/>
    <p:sldId id="460" r:id="rId68"/>
    <p:sldId id="461" r:id="rId69"/>
    <p:sldId id="462" r:id="rId70"/>
    <p:sldId id="463" r:id="rId71"/>
    <p:sldId id="464" r:id="rId72"/>
    <p:sldId id="430" r:id="rId73"/>
    <p:sldId id="434" r:id="rId74"/>
    <p:sldId id="431" r:id="rId75"/>
    <p:sldId id="432" r:id="rId76"/>
    <p:sldId id="433" r:id="rId77"/>
    <p:sldId id="437" r:id="rId78"/>
    <p:sldId id="420" r:id="rId79"/>
    <p:sldId id="435" r:id="rId80"/>
    <p:sldId id="436" r:id="rId81"/>
    <p:sldId id="438" r:id="rId82"/>
    <p:sldId id="439" r:id="rId83"/>
    <p:sldId id="440" r:id="rId84"/>
    <p:sldId id="441" r:id="rId85"/>
    <p:sldId id="444" r:id="rId86"/>
    <p:sldId id="443" r:id="rId87"/>
    <p:sldId id="450" r:id="rId88"/>
    <p:sldId id="451" r:id="rId89"/>
    <p:sldId id="419" r:id="rId90"/>
    <p:sldId id="424" r:id="rId91"/>
    <p:sldId id="448" r:id="rId92"/>
    <p:sldId id="445" r:id="rId93"/>
    <p:sldId id="446" r:id="rId94"/>
    <p:sldId id="447" r:id="rId95"/>
    <p:sldId id="449" r:id="rId96"/>
    <p:sldId id="453" r:id="rId97"/>
    <p:sldId id="456" r:id="rId98"/>
    <p:sldId id="457" r:id="rId99"/>
    <p:sldId id="455" r:id="rId100"/>
    <p:sldId id="458" r:id="rId101"/>
    <p:sldId id="465" r:id="rId102"/>
    <p:sldId id="324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3B8ADF-F7D9-4932-A397-FC8AC9A84E89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9D3904-48F7-4531-9CA1-61557AD9A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D3904-48F7-4531-9CA1-61557AD9A20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LCx supplies 15-25% of LV (40-50% in dominant LV)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F072CD-7B34-4B53-A779-ECC2162474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Some overlap with LCX can be overcome by more 60 degree LAO tilt.</a:t>
            </a:r>
          </a:p>
          <a:p>
            <a:pPr>
              <a:spcBef>
                <a:spcPct val="0"/>
              </a:spcBef>
            </a:pPr>
            <a:r>
              <a:rPr lang="en-US" smtClean="0"/>
              <a:t>However when the proximal LCA is superiorly directed it is not an optimal view- use LAO caudal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33E0CB-20A1-4D96-B621-C1EC872C85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Enhanced by maximal expiration as the heart becomes more horizontal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3495F1-6E48-48AB-B91F-F45B0CE434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A647-A4B9-4E48-9CCB-A3E3D9BD3ACF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940EA-BF52-4C1D-95E7-6A43E5C14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9878-A374-4258-A695-A83F144054D1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C805B-B220-4B7F-9B52-D32389136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FED9-8B5E-405C-B661-0A2FF8ECD00C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A145-1901-46C4-A539-F4DFE45A7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293C-0231-49BA-89EB-CF261D77DC5D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31A2-4D11-40CB-BA89-9A6A78D25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28CF-E46B-4B69-8F38-DCD98F6E1705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F501-89ED-480E-BFA8-4887839F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D307B-BD55-4C31-B84D-E49C92FDD6F0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6F79-A06A-4DFD-97F6-BB7B79368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8E0A-4183-44A4-88E0-AC07358B4B51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1AF8-70B0-4354-A38E-CA225404F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0EC5-82F9-4829-BB4E-4884ACF523CD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F837-9E9E-4409-B1EC-A7E3814B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3B287-4BAA-4488-8998-F5F82131E641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EE81-601D-4056-82F8-298ECA96C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7C1F-7407-4AB6-BB08-58C73034B213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DE06-1805-4317-97E9-C274FEC63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D943-682B-49C1-AC1E-2DC4D9E7AE64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C4B7-D49E-4837-9BEF-7BEC5E42F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2AC46B-F91C-4812-A64D-73F5E44FAEE3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3C1791-6FF9-470D-BE6D-0C5285EC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2762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Anatomy of the coronary arteries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&amp;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Angiographic VISUALIZATION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572000"/>
            <a:ext cx="5715000" cy="2286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endParaRPr lang="en-US" i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09600" y="45720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latin typeface="Calibri" pitchFamily="34" charset="0"/>
              </a:rPr>
              <a:t>Right Coronary Artery </a:t>
            </a:r>
          </a:p>
        </p:txBody>
      </p:sp>
      <p:sp>
        <p:nvSpPr>
          <p:cNvPr id="22532" name="TextBox 37"/>
          <p:cNvSpPr txBox="1">
            <a:spLocks noChangeArrowheads="1"/>
          </p:cNvSpPr>
          <p:nvPr/>
        </p:nvSpPr>
        <p:spPr bwMode="auto">
          <a:xfrm>
            <a:off x="838200" y="5181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LAO </a:t>
            </a:r>
            <a:r>
              <a:rPr lang="en-US" sz="2000" b="1" dirty="0" smtClean="0">
                <a:latin typeface="Calibri" pitchFamily="34" charset="0"/>
              </a:rPr>
              <a:t> cranial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22533" name="Picture 34" descr="LAO30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2895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31"/>
          <p:cNvSpPr txBox="1">
            <a:spLocks noChangeArrowheads="1"/>
          </p:cNvSpPr>
          <p:nvPr/>
        </p:nvSpPr>
        <p:spPr bwMode="auto">
          <a:xfrm>
            <a:off x="644525" y="1593850"/>
            <a:ext cx="63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Proximal RCA</a:t>
            </a:r>
          </a:p>
        </p:txBody>
      </p:sp>
      <p:sp>
        <p:nvSpPr>
          <p:cNvPr id="22535" name="TextBox 35"/>
          <p:cNvSpPr txBox="1">
            <a:spLocks noChangeArrowheads="1"/>
          </p:cNvSpPr>
          <p:nvPr/>
        </p:nvSpPr>
        <p:spPr bwMode="auto">
          <a:xfrm>
            <a:off x="2206625" y="3065463"/>
            <a:ext cx="4270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PDA</a:t>
            </a:r>
          </a:p>
        </p:txBody>
      </p:sp>
      <p:sp>
        <p:nvSpPr>
          <p:cNvPr id="22536" name="TextBox 39"/>
          <p:cNvSpPr txBox="1">
            <a:spLocks noChangeArrowheads="1"/>
          </p:cNvSpPr>
          <p:nvPr/>
        </p:nvSpPr>
        <p:spPr bwMode="auto">
          <a:xfrm>
            <a:off x="1425575" y="3135313"/>
            <a:ext cx="479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Distal RCA</a:t>
            </a:r>
          </a:p>
        </p:txBody>
      </p:sp>
      <p:cxnSp>
        <p:nvCxnSpPr>
          <p:cNvPr id="22537" name="Straight Arrow Connector 49"/>
          <p:cNvCxnSpPr>
            <a:cxnSpLocks noChangeShapeType="1"/>
            <a:stCxn id="22535" idx="2"/>
          </p:cNvCxnSpPr>
          <p:nvPr/>
        </p:nvCxnSpPr>
        <p:spPr bwMode="auto">
          <a:xfrm rot="16200000" flipH="1">
            <a:off x="2291556" y="3425032"/>
            <a:ext cx="328613" cy="69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22538" name="Straight Arrow Connector 50"/>
          <p:cNvCxnSpPr>
            <a:cxnSpLocks noChangeShapeType="1"/>
            <a:stCxn id="22536" idx="2"/>
          </p:cNvCxnSpPr>
          <p:nvPr/>
        </p:nvCxnSpPr>
        <p:spPr bwMode="auto">
          <a:xfrm rot="16200000" flipH="1">
            <a:off x="1769269" y="3399632"/>
            <a:ext cx="120650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22539" name="TextBox 51"/>
          <p:cNvSpPr txBox="1">
            <a:spLocks noChangeArrowheads="1"/>
          </p:cNvSpPr>
          <p:nvPr/>
        </p:nvSpPr>
        <p:spPr bwMode="auto">
          <a:xfrm>
            <a:off x="715963" y="2644775"/>
            <a:ext cx="42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Mid RCA</a:t>
            </a:r>
          </a:p>
        </p:txBody>
      </p:sp>
      <p:cxnSp>
        <p:nvCxnSpPr>
          <p:cNvPr id="22540" name="Straight Arrow Connector 52"/>
          <p:cNvCxnSpPr>
            <a:cxnSpLocks noChangeShapeType="1"/>
          </p:cNvCxnSpPr>
          <p:nvPr/>
        </p:nvCxnSpPr>
        <p:spPr bwMode="auto">
          <a:xfrm rot="5400000">
            <a:off x="638969" y="2718594"/>
            <a:ext cx="1111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22541" name="TextBox 43"/>
          <p:cNvSpPr txBox="1">
            <a:spLocks noChangeArrowheads="1"/>
          </p:cNvSpPr>
          <p:nvPr/>
        </p:nvSpPr>
        <p:spPr bwMode="auto">
          <a:xfrm>
            <a:off x="3810000" y="51816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RAO </a:t>
            </a:r>
            <a:r>
              <a:rPr lang="en-US" sz="2000" b="1" dirty="0" smtClean="0">
                <a:latin typeface="Calibri" pitchFamily="34" charset="0"/>
              </a:rPr>
              <a:t> cranial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22542" name="Picture 42" descr="RAO30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Box 44"/>
          <p:cNvSpPr txBox="1">
            <a:spLocks noChangeArrowheads="1"/>
          </p:cNvSpPr>
          <p:nvPr/>
        </p:nvSpPr>
        <p:spPr bwMode="auto">
          <a:xfrm>
            <a:off x="4356100" y="2460625"/>
            <a:ext cx="44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Mid RCA</a:t>
            </a:r>
          </a:p>
        </p:txBody>
      </p:sp>
      <p:cxnSp>
        <p:nvCxnSpPr>
          <p:cNvPr id="22544" name="Straight Arrow Connector 45"/>
          <p:cNvCxnSpPr>
            <a:cxnSpLocks noChangeShapeType="1"/>
          </p:cNvCxnSpPr>
          <p:nvPr/>
        </p:nvCxnSpPr>
        <p:spPr bwMode="auto">
          <a:xfrm rot="5400000">
            <a:off x="4284663" y="2544763"/>
            <a:ext cx="111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22545" name="TextBox 46"/>
          <p:cNvSpPr txBox="1">
            <a:spLocks noChangeArrowheads="1"/>
          </p:cNvSpPr>
          <p:nvPr/>
        </p:nvSpPr>
        <p:spPr bwMode="auto">
          <a:xfrm>
            <a:off x="5084763" y="3109913"/>
            <a:ext cx="477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PDA/PLV</a:t>
            </a:r>
          </a:p>
        </p:txBody>
      </p:sp>
      <p:cxnSp>
        <p:nvCxnSpPr>
          <p:cNvPr id="22546" name="Straight Arrow Connector 47"/>
          <p:cNvCxnSpPr>
            <a:cxnSpLocks noChangeShapeType="1"/>
            <a:stCxn id="22545" idx="2"/>
          </p:cNvCxnSpPr>
          <p:nvPr/>
        </p:nvCxnSpPr>
        <p:spPr bwMode="auto">
          <a:xfrm rot="16200000" flipH="1">
            <a:off x="5233987" y="3570288"/>
            <a:ext cx="206375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22547" name="Straight Arrow Connector 48"/>
          <p:cNvCxnSpPr>
            <a:cxnSpLocks noChangeShapeType="1"/>
          </p:cNvCxnSpPr>
          <p:nvPr/>
        </p:nvCxnSpPr>
        <p:spPr bwMode="auto">
          <a:xfrm rot="5400000">
            <a:off x="4968876" y="3652837"/>
            <a:ext cx="43180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pic>
        <p:nvPicPr>
          <p:cNvPr id="22548" name="Picture 62" descr="PA Cran30.tif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8463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9" name="TextBox 63"/>
          <p:cNvSpPr txBox="1">
            <a:spLocks noChangeArrowheads="1"/>
          </p:cNvSpPr>
          <p:nvPr/>
        </p:nvSpPr>
        <p:spPr bwMode="auto">
          <a:xfrm>
            <a:off x="6477000" y="5181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PA 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Cranial </a:t>
            </a:r>
          </a:p>
        </p:txBody>
      </p:sp>
      <p:sp>
        <p:nvSpPr>
          <p:cNvPr id="22550" name="TextBox 64"/>
          <p:cNvSpPr txBox="1">
            <a:spLocks noChangeArrowheads="1"/>
          </p:cNvSpPr>
          <p:nvPr/>
        </p:nvSpPr>
        <p:spPr bwMode="auto">
          <a:xfrm>
            <a:off x="6705600" y="1752600"/>
            <a:ext cx="63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Proximal RCA</a:t>
            </a:r>
          </a:p>
        </p:txBody>
      </p:sp>
      <p:sp>
        <p:nvSpPr>
          <p:cNvPr id="22551" name="TextBox 65"/>
          <p:cNvSpPr txBox="1">
            <a:spLocks noChangeArrowheads="1"/>
          </p:cNvSpPr>
          <p:nvPr/>
        </p:nvSpPr>
        <p:spPr bwMode="auto">
          <a:xfrm>
            <a:off x="8153400" y="2362200"/>
            <a:ext cx="4254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PDA</a:t>
            </a:r>
          </a:p>
        </p:txBody>
      </p:sp>
      <p:sp>
        <p:nvSpPr>
          <p:cNvPr id="22552" name="TextBox 66"/>
          <p:cNvSpPr txBox="1">
            <a:spLocks noChangeArrowheads="1"/>
          </p:cNvSpPr>
          <p:nvPr/>
        </p:nvSpPr>
        <p:spPr bwMode="auto">
          <a:xfrm>
            <a:off x="7086600" y="2362200"/>
            <a:ext cx="47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Distal RCA</a:t>
            </a:r>
          </a:p>
        </p:txBody>
      </p:sp>
      <p:cxnSp>
        <p:nvCxnSpPr>
          <p:cNvPr id="22553" name="Straight Arrow Connector 67"/>
          <p:cNvCxnSpPr>
            <a:cxnSpLocks noChangeShapeType="1"/>
            <a:stCxn id="22551" idx="2"/>
          </p:cNvCxnSpPr>
          <p:nvPr/>
        </p:nvCxnSpPr>
        <p:spPr bwMode="auto">
          <a:xfrm rot="16200000" flipH="1">
            <a:off x="8236744" y="2721769"/>
            <a:ext cx="330200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22554" name="Straight Arrow Connector 68"/>
          <p:cNvCxnSpPr>
            <a:cxnSpLocks noChangeShapeType="1"/>
          </p:cNvCxnSpPr>
          <p:nvPr/>
        </p:nvCxnSpPr>
        <p:spPr bwMode="auto">
          <a:xfrm>
            <a:off x="7391400" y="2667000"/>
            <a:ext cx="187325" cy="109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22555" name="TextBox 69"/>
          <p:cNvSpPr txBox="1">
            <a:spLocks noChangeArrowheads="1"/>
          </p:cNvSpPr>
          <p:nvPr/>
        </p:nvSpPr>
        <p:spPr bwMode="auto">
          <a:xfrm>
            <a:off x="6705600" y="2362200"/>
            <a:ext cx="42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Mid RCA</a:t>
            </a:r>
          </a:p>
        </p:txBody>
      </p:sp>
      <p:cxnSp>
        <p:nvCxnSpPr>
          <p:cNvPr id="22556" name="Straight Arrow Connector 70"/>
          <p:cNvCxnSpPr>
            <a:cxnSpLocks noChangeShapeType="1"/>
          </p:cNvCxnSpPr>
          <p:nvPr/>
        </p:nvCxnSpPr>
        <p:spPr bwMode="auto">
          <a:xfrm rot="5400000">
            <a:off x="6629400" y="2436813"/>
            <a:ext cx="11113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22557" name="TextBox 72"/>
          <p:cNvSpPr txBox="1">
            <a:spLocks noChangeArrowheads="1"/>
          </p:cNvSpPr>
          <p:nvPr/>
        </p:nvSpPr>
        <p:spPr bwMode="auto">
          <a:xfrm>
            <a:off x="304800" y="57150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339933"/>
                </a:solidFill>
                <a:latin typeface="Calibri" pitchFamily="34" charset="0"/>
              </a:rPr>
              <a:t>Best for visualization of ostial and proximal RCA</a:t>
            </a:r>
          </a:p>
        </p:txBody>
      </p:sp>
      <p:sp>
        <p:nvSpPr>
          <p:cNvPr id="22558" name="TextBox 73"/>
          <p:cNvSpPr txBox="1">
            <a:spLocks noChangeArrowheads="1"/>
          </p:cNvSpPr>
          <p:nvPr/>
        </p:nvSpPr>
        <p:spPr bwMode="auto">
          <a:xfrm>
            <a:off x="3276600" y="57912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339933"/>
                </a:solidFill>
                <a:latin typeface="Calibri" pitchFamily="34" charset="0"/>
              </a:rPr>
              <a:t>Best for visualization of mid RCA and PDA</a:t>
            </a:r>
          </a:p>
        </p:txBody>
      </p:sp>
      <p:sp>
        <p:nvSpPr>
          <p:cNvPr id="22559" name="TextBox 74"/>
          <p:cNvSpPr txBox="1">
            <a:spLocks noChangeArrowheads="1"/>
          </p:cNvSpPr>
          <p:nvPr/>
        </p:nvSpPr>
        <p:spPr bwMode="auto">
          <a:xfrm>
            <a:off x="6019800" y="5867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339933"/>
                </a:solidFill>
                <a:latin typeface="Calibri" pitchFamily="34" charset="0"/>
              </a:rPr>
              <a:t>Best for visualization of distal RCA and its bifurcation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2"/>
          <p:cNvSpPr txBox="1">
            <a:spLocks/>
          </p:cNvSpPr>
          <p:nvPr/>
        </p:nvSpPr>
        <p:spPr bwMode="auto">
          <a:xfrm>
            <a:off x="507674" y="160268"/>
            <a:ext cx="8128651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4185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9149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3200" b="0" i="0" u="none" strike="noStrike" kern="1200" cap="none" spc="-4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3200" b="0" i="0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1200" cap="none" spc="-7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1200" cap="none" spc="-3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3200" b="0" i="0" u="none" strike="noStrike" kern="1200" cap="none" spc="-7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en-US" sz="3200" b="0" i="0" u="none" strike="noStrike" kern="1200" cap="none" spc="-7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1200" cap="none" spc="-4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</a:t>
            </a:r>
            <a:r>
              <a:rPr kumimoji="0" lang="en-US" sz="3200" b="0" i="0" u="none" strike="noStrike" kern="1200" cap="none" spc="-3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200" b="0" i="0" u="none" strike="noStrike" kern="1200" cap="none" spc="-8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1200" cap="none" spc="-2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1200" cap="none" spc="-5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-3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</a:t>
            </a:r>
            <a:r>
              <a:rPr kumimoji="0" lang="en-US" sz="3200" b="0" i="0" u="none" strike="noStrike" kern="1200" cap="none" spc="-2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3200" b="0" i="0" u="none" strike="noStrike" kern="1200" cap="none" spc="-9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200" b="0" i="0" u="none" strike="noStrike" kern="1200" cap="none" spc="-1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3200" b="0" i="0" u="none" strike="noStrike" kern="1200" cap="none" spc="-3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1200" cap="none" spc="-9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1200" cap="none" spc="-28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3200" b="0" i="0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1200" cap="none" spc="-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3200" b="0" i="0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</a:t>
            </a:r>
            <a:r>
              <a:rPr kumimoji="0" lang="en-US" sz="3200" b="0" i="0" u="none" strike="noStrike" kern="1200" cap="none" spc="1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59091" y="2396855"/>
            <a:ext cx="2820162" cy="3146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3142366" y="2396855"/>
            <a:ext cx="2797811" cy="3146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6279520" y="2396855"/>
            <a:ext cx="2766693" cy="3146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467535" y="913257"/>
            <a:ext cx="8319134" cy="1462405"/>
          </a:xfrm>
          <a:custGeom>
            <a:avLst/>
            <a:gdLst/>
            <a:ahLst/>
            <a:cxnLst/>
            <a:rect l="l" t="t" r="r" b="b"/>
            <a:pathLst>
              <a:path w="8319134" h="1462405">
                <a:moveTo>
                  <a:pt x="0" y="1461896"/>
                </a:moveTo>
                <a:lnTo>
                  <a:pt x="8318753" y="1461896"/>
                </a:lnTo>
                <a:lnTo>
                  <a:pt x="8318753" y="0"/>
                </a:lnTo>
                <a:lnTo>
                  <a:pt x="0" y="0"/>
                </a:lnTo>
                <a:lnTo>
                  <a:pt x="0" y="14618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467538" y="913257"/>
            <a:ext cx="8318754" cy="14618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3081284" y="943444"/>
            <a:ext cx="2849880" cy="430530"/>
          </a:xfrm>
          <a:prstGeom prst="rect">
            <a:avLst/>
          </a:prstGeom>
          <a:solidFill>
            <a:srgbClr val="C00000"/>
          </a:solidFill>
          <a:ln w="25399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956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Left</a:t>
            </a: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Dise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6783202" y="6039383"/>
            <a:ext cx="2109470" cy="428625"/>
          </a:xfrm>
          <a:custGeom>
            <a:avLst/>
            <a:gdLst/>
            <a:ahLst/>
            <a:cxnLst/>
            <a:rect l="l" t="t" r="r" b="b"/>
            <a:pathLst>
              <a:path w="2109470" h="428625">
                <a:moveTo>
                  <a:pt x="0" y="428280"/>
                </a:moveTo>
                <a:lnTo>
                  <a:pt x="2109215" y="428280"/>
                </a:lnTo>
                <a:lnTo>
                  <a:pt x="2109215" y="0"/>
                </a:lnTo>
                <a:lnTo>
                  <a:pt x="0" y="0"/>
                </a:lnTo>
                <a:lnTo>
                  <a:pt x="0" y="42828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6783202" y="6039383"/>
            <a:ext cx="2109470" cy="428625"/>
          </a:xfrm>
          <a:custGeom>
            <a:avLst/>
            <a:gdLst/>
            <a:ahLst/>
            <a:cxnLst/>
            <a:rect l="l" t="t" r="r" b="b"/>
            <a:pathLst>
              <a:path w="2109470" h="428625">
                <a:moveTo>
                  <a:pt x="0" y="428280"/>
                </a:moveTo>
                <a:lnTo>
                  <a:pt x="2109215" y="428280"/>
                </a:lnTo>
                <a:lnTo>
                  <a:pt x="2109215" y="0"/>
                </a:lnTo>
                <a:lnTo>
                  <a:pt x="0" y="0"/>
                </a:lnTo>
                <a:lnTo>
                  <a:pt x="0" y="428280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7292340" y="5972555"/>
            <a:ext cx="1118616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 txBox="1"/>
          <p:nvPr/>
        </p:nvSpPr>
        <p:spPr>
          <a:xfrm>
            <a:off x="7471416" y="6115613"/>
            <a:ext cx="7366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CABG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383411" y="5543550"/>
            <a:ext cx="171450" cy="482600"/>
          </a:xfrm>
          <a:custGeom>
            <a:avLst/>
            <a:gdLst/>
            <a:ahLst/>
            <a:cxnLst/>
            <a:rect l="l" t="t" r="r" b="b"/>
            <a:pathLst>
              <a:path w="171450" h="482600">
                <a:moveTo>
                  <a:pt x="57149" y="310883"/>
                </a:moveTo>
                <a:lnTo>
                  <a:pt x="0" y="310883"/>
                </a:lnTo>
                <a:lnTo>
                  <a:pt x="85724" y="482333"/>
                </a:lnTo>
                <a:lnTo>
                  <a:pt x="157162" y="339458"/>
                </a:lnTo>
                <a:lnTo>
                  <a:pt x="57149" y="339458"/>
                </a:lnTo>
                <a:lnTo>
                  <a:pt x="57149" y="310883"/>
                </a:lnTo>
                <a:close/>
              </a:path>
              <a:path w="171450" h="482600">
                <a:moveTo>
                  <a:pt x="114299" y="0"/>
                </a:moveTo>
                <a:lnTo>
                  <a:pt x="57149" y="0"/>
                </a:lnTo>
                <a:lnTo>
                  <a:pt x="57149" y="339458"/>
                </a:lnTo>
                <a:lnTo>
                  <a:pt x="114299" y="339458"/>
                </a:lnTo>
                <a:lnTo>
                  <a:pt x="114299" y="0"/>
                </a:lnTo>
                <a:close/>
              </a:path>
              <a:path w="171450" h="482600">
                <a:moveTo>
                  <a:pt x="171449" y="310883"/>
                </a:moveTo>
                <a:lnTo>
                  <a:pt x="114299" y="310883"/>
                </a:lnTo>
                <a:lnTo>
                  <a:pt x="114299" y="339458"/>
                </a:lnTo>
                <a:lnTo>
                  <a:pt x="157162" y="339458"/>
                </a:lnTo>
                <a:lnTo>
                  <a:pt x="171449" y="310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4558283" y="5543550"/>
            <a:ext cx="171450" cy="482600"/>
          </a:xfrm>
          <a:custGeom>
            <a:avLst/>
            <a:gdLst/>
            <a:ahLst/>
            <a:cxnLst/>
            <a:rect l="l" t="t" r="r" b="b"/>
            <a:pathLst>
              <a:path w="171450" h="482600">
                <a:moveTo>
                  <a:pt x="57149" y="310883"/>
                </a:moveTo>
                <a:lnTo>
                  <a:pt x="0" y="310883"/>
                </a:lnTo>
                <a:lnTo>
                  <a:pt x="85740" y="482333"/>
                </a:lnTo>
                <a:lnTo>
                  <a:pt x="157165" y="339458"/>
                </a:lnTo>
                <a:lnTo>
                  <a:pt x="57149" y="339458"/>
                </a:lnTo>
                <a:lnTo>
                  <a:pt x="57149" y="310883"/>
                </a:lnTo>
                <a:close/>
              </a:path>
              <a:path w="171450" h="482600">
                <a:moveTo>
                  <a:pt x="114299" y="0"/>
                </a:moveTo>
                <a:lnTo>
                  <a:pt x="57149" y="0"/>
                </a:lnTo>
                <a:lnTo>
                  <a:pt x="57149" y="339458"/>
                </a:lnTo>
                <a:lnTo>
                  <a:pt x="114299" y="339458"/>
                </a:lnTo>
                <a:lnTo>
                  <a:pt x="114299" y="0"/>
                </a:lnTo>
                <a:close/>
              </a:path>
              <a:path w="171450" h="482600">
                <a:moveTo>
                  <a:pt x="171449" y="310883"/>
                </a:moveTo>
                <a:lnTo>
                  <a:pt x="114299" y="310883"/>
                </a:lnTo>
                <a:lnTo>
                  <a:pt x="114299" y="339458"/>
                </a:lnTo>
                <a:lnTo>
                  <a:pt x="157165" y="339458"/>
                </a:lnTo>
                <a:lnTo>
                  <a:pt x="171449" y="310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7654686" y="5543550"/>
            <a:ext cx="171450" cy="482600"/>
          </a:xfrm>
          <a:custGeom>
            <a:avLst/>
            <a:gdLst/>
            <a:ahLst/>
            <a:cxnLst/>
            <a:rect l="l" t="t" r="r" b="b"/>
            <a:pathLst>
              <a:path w="171450" h="482600">
                <a:moveTo>
                  <a:pt x="57149" y="310883"/>
                </a:moveTo>
                <a:lnTo>
                  <a:pt x="0" y="310883"/>
                </a:lnTo>
                <a:lnTo>
                  <a:pt x="85709" y="482333"/>
                </a:lnTo>
                <a:lnTo>
                  <a:pt x="157159" y="339458"/>
                </a:lnTo>
                <a:lnTo>
                  <a:pt x="57149" y="339458"/>
                </a:lnTo>
                <a:lnTo>
                  <a:pt x="57149" y="310883"/>
                </a:lnTo>
                <a:close/>
              </a:path>
              <a:path w="171450" h="482600">
                <a:moveTo>
                  <a:pt x="114299" y="0"/>
                </a:moveTo>
                <a:lnTo>
                  <a:pt x="57149" y="0"/>
                </a:lnTo>
                <a:lnTo>
                  <a:pt x="57149" y="339458"/>
                </a:lnTo>
                <a:lnTo>
                  <a:pt x="114299" y="339458"/>
                </a:lnTo>
                <a:lnTo>
                  <a:pt x="114299" y="0"/>
                </a:lnTo>
                <a:close/>
              </a:path>
              <a:path w="171450" h="482600">
                <a:moveTo>
                  <a:pt x="171449" y="310883"/>
                </a:moveTo>
                <a:lnTo>
                  <a:pt x="114299" y="310883"/>
                </a:lnTo>
                <a:lnTo>
                  <a:pt x="114299" y="339458"/>
                </a:lnTo>
                <a:lnTo>
                  <a:pt x="157159" y="339458"/>
                </a:lnTo>
                <a:lnTo>
                  <a:pt x="171449" y="310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/>
          <p:nvPr/>
        </p:nvSpPr>
        <p:spPr>
          <a:xfrm>
            <a:off x="755571" y="2375154"/>
            <a:ext cx="7777480" cy="554355"/>
          </a:xfrm>
          <a:custGeom>
            <a:avLst/>
            <a:gdLst/>
            <a:ahLst/>
            <a:cxnLst/>
            <a:rect l="l" t="t" r="r" b="b"/>
            <a:pathLst>
              <a:path w="7777480" h="554355">
                <a:moveTo>
                  <a:pt x="0" y="92445"/>
                </a:moveTo>
                <a:lnTo>
                  <a:pt x="9759" y="51046"/>
                </a:lnTo>
                <a:lnTo>
                  <a:pt x="35896" y="19290"/>
                </a:lnTo>
                <a:lnTo>
                  <a:pt x="73701" y="1892"/>
                </a:lnTo>
                <a:lnTo>
                  <a:pt x="92390" y="0"/>
                </a:lnTo>
                <a:lnTo>
                  <a:pt x="7684461" y="0"/>
                </a:lnTo>
                <a:lnTo>
                  <a:pt x="7725849" y="9757"/>
                </a:lnTo>
                <a:lnTo>
                  <a:pt x="7757612" y="35890"/>
                </a:lnTo>
                <a:lnTo>
                  <a:pt x="7775032" y="73688"/>
                </a:lnTo>
                <a:lnTo>
                  <a:pt x="7776938" y="92445"/>
                </a:lnTo>
                <a:lnTo>
                  <a:pt x="7776938" y="462015"/>
                </a:lnTo>
                <a:lnTo>
                  <a:pt x="7767162" y="503397"/>
                </a:lnTo>
                <a:lnTo>
                  <a:pt x="7740985" y="535105"/>
                </a:lnTo>
                <a:lnTo>
                  <a:pt x="7703137" y="552457"/>
                </a:lnTo>
                <a:lnTo>
                  <a:pt x="7684461" y="554339"/>
                </a:lnTo>
                <a:lnTo>
                  <a:pt x="92390" y="554339"/>
                </a:lnTo>
                <a:lnTo>
                  <a:pt x="50989" y="544586"/>
                </a:lnTo>
                <a:lnTo>
                  <a:pt x="19243" y="518452"/>
                </a:lnTo>
                <a:lnTo>
                  <a:pt x="1873" y="480626"/>
                </a:lnTo>
                <a:lnTo>
                  <a:pt x="0" y="462015"/>
                </a:lnTo>
                <a:lnTo>
                  <a:pt x="0" y="92445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3625351" y="6072402"/>
            <a:ext cx="2109470" cy="428625"/>
          </a:xfrm>
          <a:custGeom>
            <a:avLst/>
            <a:gdLst/>
            <a:ahLst/>
            <a:cxnLst/>
            <a:rect l="l" t="t" r="r" b="b"/>
            <a:pathLst>
              <a:path w="2109470" h="428625">
                <a:moveTo>
                  <a:pt x="0" y="428280"/>
                </a:moveTo>
                <a:lnTo>
                  <a:pt x="2109215" y="428280"/>
                </a:lnTo>
                <a:lnTo>
                  <a:pt x="2109215" y="0"/>
                </a:lnTo>
                <a:lnTo>
                  <a:pt x="0" y="0"/>
                </a:lnTo>
                <a:lnTo>
                  <a:pt x="0" y="42828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3625351" y="6072402"/>
            <a:ext cx="2109470" cy="428625"/>
          </a:xfrm>
          <a:custGeom>
            <a:avLst/>
            <a:gdLst/>
            <a:ahLst/>
            <a:cxnLst/>
            <a:rect l="l" t="t" r="r" b="b"/>
            <a:pathLst>
              <a:path w="2109470" h="428625">
                <a:moveTo>
                  <a:pt x="0" y="428280"/>
                </a:moveTo>
                <a:lnTo>
                  <a:pt x="2109215" y="428280"/>
                </a:lnTo>
                <a:lnTo>
                  <a:pt x="2109215" y="0"/>
                </a:lnTo>
                <a:lnTo>
                  <a:pt x="0" y="0"/>
                </a:lnTo>
                <a:lnTo>
                  <a:pt x="0" y="428280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3729228" y="6004559"/>
            <a:ext cx="1929383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/>
          <p:cNvSpPr txBox="1"/>
          <p:nvPr/>
        </p:nvSpPr>
        <p:spPr>
          <a:xfrm>
            <a:off x="3907666" y="6148521"/>
            <a:ext cx="15474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CABG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1"/>
          <p:cNvSpPr/>
          <p:nvPr/>
        </p:nvSpPr>
        <p:spPr>
          <a:xfrm>
            <a:off x="467535" y="6045196"/>
            <a:ext cx="2109470" cy="428625"/>
          </a:xfrm>
          <a:custGeom>
            <a:avLst/>
            <a:gdLst/>
            <a:ahLst/>
            <a:cxnLst/>
            <a:rect l="l" t="t" r="r" b="b"/>
            <a:pathLst>
              <a:path w="2109470" h="428625">
                <a:moveTo>
                  <a:pt x="0" y="428292"/>
                </a:moveTo>
                <a:lnTo>
                  <a:pt x="2109215" y="428292"/>
                </a:lnTo>
                <a:lnTo>
                  <a:pt x="2109215" y="0"/>
                </a:lnTo>
                <a:lnTo>
                  <a:pt x="0" y="0"/>
                </a:lnTo>
                <a:lnTo>
                  <a:pt x="0" y="428292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/>
          <p:cNvSpPr/>
          <p:nvPr/>
        </p:nvSpPr>
        <p:spPr>
          <a:xfrm>
            <a:off x="467535" y="6045196"/>
            <a:ext cx="2109470" cy="428625"/>
          </a:xfrm>
          <a:custGeom>
            <a:avLst/>
            <a:gdLst/>
            <a:ahLst/>
            <a:cxnLst/>
            <a:rect l="l" t="t" r="r" b="b"/>
            <a:pathLst>
              <a:path w="2109470" h="428625">
                <a:moveTo>
                  <a:pt x="0" y="428292"/>
                </a:moveTo>
                <a:lnTo>
                  <a:pt x="2109215" y="428292"/>
                </a:lnTo>
                <a:lnTo>
                  <a:pt x="2109215" y="0"/>
                </a:lnTo>
                <a:lnTo>
                  <a:pt x="0" y="0"/>
                </a:lnTo>
                <a:lnTo>
                  <a:pt x="0" y="428292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/>
          <p:cNvSpPr/>
          <p:nvPr/>
        </p:nvSpPr>
        <p:spPr>
          <a:xfrm>
            <a:off x="571500" y="5977128"/>
            <a:ext cx="1929383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4"/>
          <p:cNvSpPr txBox="1"/>
          <p:nvPr/>
        </p:nvSpPr>
        <p:spPr>
          <a:xfrm>
            <a:off x="749300" y="6121399"/>
            <a:ext cx="15474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CABG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209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r>
              <a:rPr lang="en-US" sz="1800" b="1" i="1" dirty="0" smtClean="0">
                <a:solidFill>
                  <a:srgbClr val="C00000"/>
                </a:solidFill>
              </a:rPr>
              <a:t>Hurst’s The Heart 13</a:t>
            </a:r>
            <a:r>
              <a:rPr lang="en-US" sz="18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1800" b="1" i="1" dirty="0" smtClean="0">
                <a:solidFill>
                  <a:srgbClr val="C00000"/>
                </a:solidFill>
              </a:rPr>
              <a:t> Edition </a:t>
            </a:r>
          </a:p>
          <a:p>
            <a:r>
              <a:rPr lang="en-US" sz="1800" b="1" i="1" dirty="0" err="1" smtClean="0">
                <a:solidFill>
                  <a:srgbClr val="C00000"/>
                </a:solidFill>
              </a:rPr>
              <a:t>Braunwalds</a:t>
            </a:r>
            <a:r>
              <a:rPr lang="en-US" sz="1800" b="1" i="1" dirty="0" smtClean="0">
                <a:solidFill>
                  <a:srgbClr val="C00000"/>
                </a:solidFill>
              </a:rPr>
              <a:t> Heart Disease 2</a:t>
            </a:r>
            <a:r>
              <a:rPr lang="en-US" sz="1800" b="1" i="1" baseline="30000" dirty="0" smtClean="0">
                <a:solidFill>
                  <a:srgbClr val="C00000"/>
                </a:solidFill>
              </a:rPr>
              <a:t>nd</a:t>
            </a:r>
            <a:r>
              <a:rPr lang="en-US" sz="1800" b="1" i="1" dirty="0" smtClean="0">
                <a:solidFill>
                  <a:srgbClr val="C00000"/>
                </a:solidFill>
              </a:rPr>
              <a:t>  edition</a:t>
            </a:r>
          </a:p>
          <a:p>
            <a:r>
              <a:rPr lang="en-US" sz="1800" b="1" i="1" dirty="0" smtClean="0">
                <a:solidFill>
                  <a:srgbClr val="C00000"/>
                </a:solidFill>
              </a:rPr>
              <a:t>Grey’s Anatomy  </a:t>
            </a:r>
          </a:p>
          <a:p>
            <a:r>
              <a:rPr lang="en-US" sz="1800" b="1" i="1" dirty="0" smtClean="0">
                <a:solidFill>
                  <a:srgbClr val="C00000"/>
                </a:solidFill>
              </a:rPr>
              <a:t>Kern’s Handbook of Interventional Catheterization</a:t>
            </a:r>
          </a:p>
          <a:p>
            <a:r>
              <a:rPr lang="en-US" sz="1800" b="1" i="1" dirty="0" smtClean="0">
                <a:solidFill>
                  <a:srgbClr val="C00000"/>
                </a:solidFill>
              </a:rPr>
              <a:t>Grossman’s Textbook of Cardiac Catheterization</a:t>
            </a:r>
          </a:p>
          <a:p>
            <a:r>
              <a:rPr lang="en-US" sz="1800" b="1" i="1" dirty="0" smtClean="0">
                <a:solidFill>
                  <a:srgbClr val="002060"/>
                </a:solidFill>
              </a:rPr>
              <a:t>Carlo Di Mario, </a:t>
            </a:r>
            <a:r>
              <a:rPr lang="en-US" sz="1800" b="1" i="1" dirty="0" err="1" smtClean="0">
                <a:solidFill>
                  <a:srgbClr val="002060"/>
                </a:solidFill>
              </a:rPr>
              <a:t>Nilesh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</a:rPr>
              <a:t>Sutaria</a:t>
            </a:r>
            <a:r>
              <a:rPr lang="en-US" sz="1800" b="1" i="1" dirty="0" smtClean="0">
                <a:solidFill>
                  <a:srgbClr val="002060"/>
                </a:solidFill>
              </a:rPr>
              <a:t>. CORONARY ANGIOGRAPHY IN THE ANGIOPLASTY ERA: PROJECTIONS WITH A MEANING Heart 2005;91:968–976</a:t>
            </a:r>
          </a:p>
          <a:p>
            <a:r>
              <a:rPr lang="en-US" sz="1800" b="1" i="1" dirty="0" smtClean="0">
                <a:solidFill>
                  <a:srgbClr val="002060"/>
                </a:solidFill>
              </a:rPr>
              <a:t>David  M </a:t>
            </a:r>
            <a:r>
              <a:rPr lang="en-US" sz="1800" b="1" i="1" dirty="0" err="1" smtClean="0">
                <a:solidFill>
                  <a:srgbClr val="002060"/>
                </a:solidFill>
              </a:rPr>
              <a:t>Fiss</a:t>
            </a:r>
            <a:r>
              <a:rPr lang="en-US" sz="1800" b="1" i="1" dirty="0" smtClean="0">
                <a:solidFill>
                  <a:srgbClr val="002060"/>
                </a:solidFill>
              </a:rPr>
              <a:t>. Normal coronary anatomy and anatomic variations. Applied Radiology, Jan 2007.</a:t>
            </a:r>
          </a:p>
          <a:p>
            <a:r>
              <a:rPr lang="en-US" sz="1800" b="1" i="1" dirty="0" err="1" smtClean="0">
                <a:solidFill>
                  <a:srgbClr val="002060"/>
                </a:solidFill>
              </a:rPr>
              <a:t>Horia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</a:rPr>
              <a:t>Muresian</a:t>
            </a:r>
            <a:r>
              <a:rPr lang="en-US" sz="1800" b="1" i="1" dirty="0" smtClean="0">
                <a:solidFill>
                  <a:srgbClr val="002060"/>
                </a:solidFill>
              </a:rPr>
              <a:t>. Coronary arterial anomalies and variations. MAEDICA. A journal of clinical Medicine,1(1), 2006.</a:t>
            </a:r>
          </a:p>
          <a:p>
            <a:pPr>
              <a:buNone/>
            </a:pPr>
            <a:endParaRPr lang="en-US" sz="1800" b="1" i="1" dirty="0" smtClean="0"/>
          </a:p>
          <a:p>
            <a:endParaRPr lang="en-US" sz="1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68363"/>
          </a:xfrm>
        </p:spPr>
        <p:txBody>
          <a:bodyPr/>
          <a:lstStyle/>
          <a:p>
            <a:r>
              <a:rPr lang="en-US" b="1" smtClean="0"/>
              <a:t>Surgical division of the 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95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Proximal - </a:t>
            </a:r>
            <a:r>
              <a:rPr lang="en-US" sz="2800" dirty="0" err="1" smtClean="0"/>
              <a:t>Ostium</a:t>
            </a:r>
            <a:r>
              <a:rPr lang="en-US" sz="2800" dirty="0" smtClean="0"/>
              <a:t> to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main RV branch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Mid         - 1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RV branch to acute marginal branch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Distal      -  acute margin to the crux</a:t>
            </a:r>
            <a:endParaRPr lang="en-US" sz="2800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5638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Right coronary artery-branches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en-US" sz="2800" b="1" smtClean="0"/>
              <a:t>1)Conus artery/ Infundibular/ Third coronary/ Adipose /Arteria of Vieussens(1</a:t>
            </a:r>
            <a:r>
              <a:rPr lang="en-US" sz="2800" b="1" baseline="30000" smtClean="0"/>
              <a:t>st</a:t>
            </a:r>
            <a:r>
              <a:rPr lang="en-US" sz="2800" b="1" smtClean="0"/>
              <a:t> branch in 60% cases)</a:t>
            </a:r>
          </a:p>
          <a:p>
            <a:pPr>
              <a:buFontTx/>
              <a:buChar char="-"/>
            </a:pPr>
            <a:r>
              <a:rPr lang="en-US" sz="2800" i="1" smtClean="0"/>
              <a:t>Separate ostium in 23% - 51%</a:t>
            </a:r>
          </a:p>
          <a:p>
            <a:pPr>
              <a:buFontTx/>
              <a:buChar char="-"/>
            </a:pPr>
            <a:r>
              <a:rPr lang="en-US" sz="2800" i="1" smtClean="0"/>
              <a:t>Curves away from main artery and proceeds ventrally encircling the outflow tract of RV at the level of pulmonary valve.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SSSSS\CARDIOLOGY\image coronary ring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7543800" cy="599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Right coronary artery-branches…</a:t>
            </a:r>
          </a:p>
        </p:txBody>
      </p:sp>
      <p:sp>
        <p:nvSpPr>
          <p:cNvPr id="26626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524000"/>
            <a:ext cx="4497388" cy="5334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2)</a:t>
            </a:r>
            <a:r>
              <a:rPr lang="en-US" sz="2800" b="1" i="1" dirty="0" smtClean="0"/>
              <a:t>SA nodal artery  </a:t>
            </a:r>
            <a:r>
              <a:rPr lang="en-US" sz="2800" i="1" dirty="0" smtClean="0"/>
              <a:t>arises from–  RCA-55-65%,LCX -35-45%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/>
              <a:t>Runs in opposite direction to the </a:t>
            </a:r>
            <a:r>
              <a:rPr lang="en-US" sz="2800" i="1" dirty="0" err="1" smtClean="0"/>
              <a:t>conus</a:t>
            </a:r>
            <a:r>
              <a:rPr lang="en-US" sz="2800" i="1" dirty="0" smtClean="0"/>
              <a:t> branch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/>
              <a:t>Runs </a:t>
            </a:r>
            <a:r>
              <a:rPr lang="en-US" sz="2800" i="1" dirty="0" err="1" smtClean="0"/>
              <a:t>cranially,dorsally</a:t>
            </a:r>
            <a:r>
              <a:rPr lang="en-US" sz="2800" i="1" dirty="0" smtClean="0"/>
              <a:t> and to the right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/>
              <a:t>Divides into two </a:t>
            </a:r>
            <a:r>
              <a:rPr lang="en-US" sz="2800" i="1" dirty="0" err="1" smtClean="0"/>
              <a:t>rami,one</a:t>
            </a:r>
            <a:r>
              <a:rPr lang="en-US" sz="2800" i="1" dirty="0" smtClean="0"/>
              <a:t> recurrent branch which supplies the SA node, the other runs </a:t>
            </a:r>
            <a:r>
              <a:rPr lang="en-US" sz="2800" i="1" dirty="0" err="1" smtClean="0"/>
              <a:t>posteriorly</a:t>
            </a:r>
            <a:r>
              <a:rPr lang="en-US" sz="2800" i="1" dirty="0" smtClean="0"/>
              <a:t> a left </a:t>
            </a:r>
            <a:r>
              <a:rPr lang="en-US" sz="2800" i="1" dirty="0" err="1" smtClean="0"/>
              <a:t>atrial</a:t>
            </a:r>
            <a:r>
              <a:rPr lang="en-US" sz="2800" i="1" dirty="0" smtClean="0"/>
              <a:t> branch.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/>
              <a:t>Two divisions form a wide Y  acquiring shape of </a:t>
            </a:r>
            <a:r>
              <a:rPr lang="en-US" sz="2800" b="1" i="1" dirty="0" smtClean="0"/>
              <a:t>ram’s horn.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/>
              <a:t>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26628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6629" name="Content Placeholder 7" descr="New Doc 4_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524000"/>
            <a:ext cx="3352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Ram’s horn</a:t>
            </a:r>
            <a:endParaRPr lang="en-IN" dirty="0"/>
          </a:p>
        </p:txBody>
      </p:sp>
      <p:pic>
        <p:nvPicPr>
          <p:cNvPr id="9" name="Content Placeholder 8" descr="Ra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5006181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Left horn-encircles the SVC and supplies the SA node.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Right horn-provides blood supply to superior and posterior walls of left atrium.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 SA nodal a. arises from LCX it arises from proximal portion then ascends to the right beneath the left </a:t>
            </a:r>
            <a:r>
              <a:rPr lang="en-US" dirty="0" err="1" smtClean="0"/>
              <a:t>atrial</a:t>
            </a:r>
            <a:r>
              <a:rPr lang="en-US" dirty="0" smtClean="0"/>
              <a:t> appendage and behind the aorta crossing the posterior aspect of the LA to reach the IAS and the SVC.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Right coronary artery-branches…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 smtClean="0"/>
              <a:t>3) Right ventricular branches</a:t>
            </a:r>
          </a:p>
          <a:p>
            <a:pPr>
              <a:buFontTx/>
              <a:buChar char="-"/>
            </a:pPr>
            <a:r>
              <a:rPr lang="en-US" sz="2800" i="1" dirty="0" smtClean="0"/>
              <a:t>one or more ventricular branches arising in the AV groove.</a:t>
            </a:r>
          </a:p>
          <a:p>
            <a:pPr>
              <a:buFontTx/>
              <a:buChar char="-"/>
            </a:pPr>
            <a:r>
              <a:rPr lang="en-US" sz="2800" i="1" dirty="0" smtClean="0"/>
              <a:t>Often reach </a:t>
            </a:r>
            <a:r>
              <a:rPr lang="en-US" sz="2800" i="1" dirty="0" err="1" smtClean="0"/>
              <a:t>interventricular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sulcus</a:t>
            </a:r>
            <a:r>
              <a:rPr lang="en-US" sz="2800" i="1" dirty="0" smtClean="0"/>
              <a:t> and </a:t>
            </a:r>
            <a:r>
              <a:rPr lang="en-US" sz="2800" i="1" dirty="0" err="1" smtClean="0"/>
              <a:t>anastomose</a:t>
            </a:r>
            <a:r>
              <a:rPr lang="en-US" sz="2800" i="1" dirty="0" smtClean="0"/>
              <a:t> with branches of  LAD when occluded.</a:t>
            </a:r>
          </a:p>
          <a:p>
            <a:pPr>
              <a:buFontTx/>
              <a:buChar char="-"/>
            </a:pPr>
            <a:endParaRPr lang="en-US" sz="2800" i="1" dirty="0" smtClean="0"/>
          </a:p>
          <a:p>
            <a:pPr>
              <a:buFontTx/>
              <a:buChar char="-"/>
            </a:pPr>
            <a:endParaRPr lang="en-US" sz="28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coronary artery-branches…</a:t>
            </a:r>
            <a:endParaRPr lang="en-IN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4) </a:t>
            </a:r>
            <a:r>
              <a:rPr lang="en-US" b="1" smtClean="0"/>
              <a:t>Right atrial artery-</a:t>
            </a:r>
          </a:p>
          <a:p>
            <a:pPr>
              <a:buFont typeface="Arial" charset="0"/>
              <a:buNone/>
            </a:pPr>
            <a:r>
              <a:rPr lang="en-US" smtClean="0"/>
              <a:t>      -originates at about the level of acute marginal artery travels in opposite direction towards right heart border </a:t>
            </a:r>
          </a:p>
          <a:p>
            <a:pPr>
              <a:buFont typeface="Arial" charset="0"/>
              <a:buNone/>
            </a:pPr>
            <a:r>
              <a:rPr lang="en-US" smtClean="0"/>
              <a:t>      -receives branches from SA nodal artery and bypasses obstruction in proximal portion of the RCA.</a:t>
            </a:r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coronary artery-branches…</a:t>
            </a:r>
            <a:endParaRPr lang="en-IN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="1" smtClean="0"/>
              <a:t>) Acute marginal artery</a:t>
            </a:r>
          </a:p>
          <a:p>
            <a:pPr>
              <a:buFont typeface="Arial" charset="0"/>
              <a:buNone/>
            </a:pPr>
            <a:r>
              <a:rPr lang="en-US" smtClean="0"/>
              <a:t>           -relatively large and constant vessel</a:t>
            </a:r>
          </a:p>
          <a:p>
            <a:pPr>
              <a:buFont typeface="Arial" charset="0"/>
              <a:buNone/>
            </a:pPr>
            <a:r>
              <a:rPr lang="en-US" smtClean="0"/>
              <a:t>           -arises at lower aspect of right atrium just before or at the acute margin of the heart.</a:t>
            </a:r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Coronary arterial anatomy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 anatomical drawings- Leonardo da Vinci</a:t>
            </a:r>
          </a:p>
          <a:p>
            <a:r>
              <a:rPr lang="en-US" sz="2800" smtClean="0"/>
              <a:t>Oblique inverted crown</a:t>
            </a:r>
          </a:p>
          <a:p>
            <a:endParaRPr lang="en-US" sz="2800" smtClean="0"/>
          </a:p>
        </p:txBody>
      </p:sp>
      <p:sp>
        <p:nvSpPr>
          <p:cNvPr id="15363" name="AutoShape 2" descr="mk:@MSITStore:D:\SSSSS\CARDIOLOGY\hursts_the_heart_12th_edition_2007-12-26-0071478868-mcgraw-hill_professional.chm::/HTML/Chapter%203.%20Functional%20Anatomy%20of%20the%20Heart_files/loadBinary_002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172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coronary artery-branches…</a:t>
            </a:r>
            <a:endParaRPr lang="en-IN" dirty="0" smtClean="0"/>
          </a:p>
        </p:txBody>
      </p:sp>
      <p:sp>
        <p:nvSpPr>
          <p:cNvPr id="31746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572000" cy="5029200"/>
          </a:xfrm>
        </p:spPr>
        <p:txBody>
          <a:bodyPr/>
          <a:lstStyle/>
          <a:p>
            <a:r>
              <a:rPr lang="en-US" dirty="0" smtClean="0"/>
              <a:t>6) </a:t>
            </a:r>
            <a:r>
              <a:rPr lang="en-US" b="1" dirty="0" smtClean="0"/>
              <a:t>AV nodal artery(80%)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       -slender ,straight vessel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       -appears almost vertical in LAO view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       -directed towards centre of heart shadow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       -it  arises from RCA where it forms a characteristic inverted U curve as the artery passes in the </a:t>
            </a:r>
            <a:r>
              <a:rPr lang="en-US" dirty="0" err="1" smtClean="0"/>
              <a:t>interventricular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r>
              <a:rPr lang="en-US" dirty="0" smtClean="0"/>
              <a:t> around the </a:t>
            </a:r>
            <a:r>
              <a:rPr lang="en-US" dirty="0" err="1" smtClean="0"/>
              <a:t>interventricular</a:t>
            </a:r>
            <a:r>
              <a:rPr lang="en-US" dirty="0" smtClean="0"/>
              <a:t> vein.</a:t>
            </a:r>
            <a:endParaRPr lang="en-IN" dirty="0" smtClean="0"/>
          </a:p>
        </p:txBody>
      </p:sp>
      <p:sp>
        <p:nvSpPr>
          <p:cNvPr id="3174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31749" name="Picture 2" descr="C:\Users\Dr-Mani\Desktop\New Doc 4_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00700" y="1600200"/>
            <a:ext cx="3086100" cy="515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RCA-branches….</a:t>
            </a:r>
            <a:endParaRPr lang="en-I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7) </a:t>
            </a:r>
            <a:r>
              <a:rPr lang="en-US" b="1" dirty="0" smtClean="0"/>
              <a:t>Posterior descending artery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-The PDA courses in the inferior </a:t>
            </a:r>
            <a:r>
              <a:rPr lang="en-US" dirty="0" err="1" smtClean="0"/>
              <a:t>interventricular</a:t>
            </a:r>
            <a:r>
              <a:rPr lang="en-US" dirty="0" smtClean="0"/>
              <a:t> groove gives rise to a number of small inferior </a:t>
            </a:r>
            <a:r>
              <a:rPr lang="en-US" dirty="0" err="1" smtClean="0"/>
              <a:t>septal</a:t>
            </a:r>
            <a:r>
              <a:rPr lang="en-US" dirty="0" smtClean="0"/>
              <a:t> branches which supply lower part of IVS and </a:t>
            </a:r>
            <a:r>
              <a:rPr lang="en-US" dirty="0" err="1" smtClean="0"/>
              <a:t>interdigitate</a:t>
            </a:r>
            <a:r>
              <a:rPr lang="en-US" dirty="0" smtClean="0"/>
              <a:t> with superior </a:t>
            </a:r>
            <a:r>
              <a:rPr lang="en-US" dirty="0" err="1" smtClean="0"/>
              <a:t>septal</a:t>
            </a:r>
            <a:r>
              <a:rPr lang="en-US" dirty="0" smtClean="0"/>
              <a:t> branches from LAD.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8) </a:t>
            </a:r>
            <a:r>
              <a:rPr lang="en-US" b="1" dirty="0" err="1" smtClean="0"/>
              <a:t>Posterolateral</a:t>
            </a:r>
            <a:r>
              <a:rPr lang="en-US" b="1" dirty="0" smtClean="0"/>
              <a:t> branches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-After giving rise to PDA ,the RCA continues beyond the crux </a:t>
            </a:r>
            <a:r>
              <a:rPr lang="en-US" dirty="0" err="1" smtClean="0"/>
              <a:t>cordis</a:t>
            </a:r>
            <a:r>
              <a:rPr lang="en-US" dirty="0" smtClean="0"/>
              <a:t> as the right posterior AV branch terminating in one or several </a:t>
            </a:r>
            <a:r>
              <a:rPr lang="en-US" dirty="0" err="1" smtClean="0"/>
              <a:t>posterolateral</a:t>
            </a:r>
            <a:r>
              <a:rPr lang="en-US" dirty="0" smtClean="0"/>
              <a:t> branches to supply the diaphragmatic surface of the LV.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 times the </a:t>
            </a:r>
            <a:r>
              <a:rPr lang="en-US" dirty="0" err="1" smtClean="0"/>
              <a:t>posterlateral</a:t>
            </a:r>
            <a:r>
              <a:rPr lang="en-US" dirty="0" smtClean="0"/>
              <a:t> branches may be larger than the PDA itself.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entire sweep of  RCA resembles  a </a:t>
            </a:r>
            <a:r>
              <a:rPr lang="en-US" dirty="0" err="1" smtClean="0"/>
              <a:t>sickle,the</a:t>
            </a:r>
            <a:r>
              <a:rPr lang="en-US" dirty="0" smtClean="0"/>
              <a:t> blade formed by main stem of RCA and handle formed by PDA and posterior LV branches.</a:t>
            </a:r>
            <a:endParaRPr lang="en-IN" dirty="0"/>
          </a:p>
        </p:txBody>
      </p:sp>
      <p:pic>
        <p:nvPicPr>
          <p:cNvPr id="34819" name="Content Placeholder 4" descr="New Doc 4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47800"/>
            <a:ext cx="4191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smtClean="0"/>
              <a:t> “Dominance”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mtClean="0"/>
              <a:t> giving rise to PDA, at least 1 postero lateral branch</a:t>
            </a:r>
            <a:endParaRPr lang="en-US" sz="2400" b="1" smtClean="0"/>
          </a:p>
          <a:p>
            <a:pPr>
              <a:buFont typeface="Arial" charset="0"/>
              <a:buNone/>
            </a:pPr>
            <a:r>
              <a:rPr lang="en-US" smtClean="0"/>
              <a:t>             - 85% right dominant </a:t>
            </a:r>
          </a:p>
          <a:p>
            <a:pPr>
              <a:buFont typeface="Arial" charset="0"/>
              <a:buNone/>
            </a:pPr>
            <a:r>
              <a:rPr lang="en-US" smtClean="0"/>
              <a:t>             -8% left dominant</a:t>
            </a:r>
          </a:p>
          <a:p>
            <a:pPr>
              <a:buFont typeface="Arial" charset="0"/>
              <a:buNone/>
            </a:pPr>
            <a:r>
              <a:rPr lang="en-US" smtClean="0"/>
              <a:t>             -7% co-dominant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z="2800" smtClean="0"/>
              <a:t>Left dominance is 25-30% in Bi-AoV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457200" y="68580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Surgical standpoint of </a:t>
            </a:r>
            <a:r>
              <a:rPr lang="en-US" dirty="0" err="1" smtClean="0"/>
              <a:t>Rt.dominance</a:t>
            </a:r>
            <a:endParaRPr lang="en-IN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Whenever the RCA is dominant in patients subjected to CABG ,any clinically significant obstruction should be bypassed with graft placed downstream to most distal lesion.</a:t>
            </a:r>
          </a:p>
          <a:p>
            <a:r>
              <a:rPr lang="en-US" smtClean="0"/>
              <a:t>If RCA is not dominant any right sided lesion is considered surgically insignificant.</a:t>
            </a:r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smtClean="0"/>
              <a:t>Shepherd’s-crook RCA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r>
              <a:rPr lang="en-US" smtClean="0"/>
              <a:t>~5% </a:t>
            </a:r>
          </a:p>
          <a:p>
            <a:r>
              <a:rPr lang="en-US" smtClean="0"/>
              <a:t>Acute superiorly angled take-off of the RCA from the aorta.</a:t>
            </a:r>
          </a:p>
          <a:p>
            <a:r>
              <a:rPr lang="en-US" smtClean="0"/>
              <a:t>Difficult RCA lesion angioplasty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28600" y="6324600"/>
            <a:ext cx="464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Ethan Halpern. Cardiac CT . Functional anatomy.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16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/>
              <a:t>Left coronary artery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z="2400" dirty="0" smtClean="0"/>
              <a:t>   </a:t>
            </a:r>
            <a:r>
              <a:rPr lang="en-US" sz="2400" b="1" dirty="0" smtClean="0"/>
              <a:t>LMCA</a:t>
            </a:r>
          </a:p>
          <a:p>
            <a:pPr marL="514350" indent="-514350">
              <a:buFontTx/>
              <a:buChar char="-"/>
            </a:pPr>
            <a:r>
              <a:rPr lang="en-US" sz="2400" dirty="0" smtClean="0"/>
              <a:t>10-15mm(</a:t>
            </a:r>
            <a:r>
              <a:rPr lang="en-US" sz="2400" dirty="0" err="1" smtClean="0"/>
              <a:t>upto</a:t>
            </a:r>
            <a:r>
              <a:rPr lang="en-US" sz="2400" dirty="0" smtClean="0"/>
              <a:t> 30mm) length &amp; 3-6mm(</a:t>
            </a:r>
            <a:r>
              <a:rPr lang="en-US" sz="2400" dirty="0" err="1" smtClean="0"/>
              <a:t>upto</a:t>
            </a:r>
            <a:r>
              <a:rPr lang="en-US" sz="2400" dirty="0" smtClean="0"/>
              <a:t> 10mm diameter),diameter is inversely proportional to its length,</a:t>
            </a:r>
          </a:p>
          <a:p>
            <a:pPr marL="514350" indent="-514350">
              <a:buFontTx/>
              <a:buChar char="-"/>
            </a:pPr>
            <a:r>
              <a:rPr lang="en-US" sz="2400" dirty="0" smtClean="0"/>
              <a:t>Trifurcates in 1/3rd : </a:t>
            </a:r>
            <a:r>
              <a:rPr lang="en-US" sz="2400" dirty="0" err="1" smtClean="0"/>
              <a:t>Ramus</a:t>
            </a:r>
            <a:r>
              <a:rPr lang="en-US" sz="2400" dirty="0" smtClean="0"/>
              <a:t> </a:t>
            </a:r>
            <a:r>
              <a:rPr lang="en-US" sz="2400" dirty="0" err="1" smtClean="0"/>
              <a:t>intermedius</a:t>
            </a:r>
            <a:r>
              <a:rPr lang="en-US" sz="2400" dirty="0" smtClean="0"/>
              <a:t>/ median artery/straight LV artery/left  diagonal artery.</a:t>
            </a:r>
          </a:p>
          <a:p>
            <a:pPr marL="514350" indent="-514350">
              <a:buFont typeface="Arial" charset="0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charset="0"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81400"/>
            <a:ext cx="45815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LMCA</a:t>
            </a:r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Largest and shortest coronary artery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Ostium</a:t>
            </a:r>
            <a:r>
              <a:rPr lang="en-US" dirty="0" smtClean="0"/>
              <a:t> of LCA 1cm higher than that of RCA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Axis of </a:t>
            </a:r>
            <a:r>
              <a:rPr lang="en-US" dirty="0" err="1" smtClean="0"/>
              <a:t>ostium</a:t>
            </a:r>
            <a:r>
              <a:rPr lang="en-US" dirty="0" smtClean="0"/>
              <a:t> is 30-40* posterior to frontal plane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Vessel is directed </a:t>
            </a:r>
            <a:r>
              <a:rPr lang="en-US" dirty="0" err="1" smtClean="0"/>
              <a:t>anteriorly,left</a:t>
            </a:r>
            <a:r>
              <a:rPr lang="en-US" dirty="0" smtClean="0"/>
              <a:t> and downward between the pulmonary trunk and left atrium.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Ostium</a:t>
            </a:r>
            <a:r>
              <a:rPr lang="en-US" dirty="0" smtClean="0"/>
              <a:t> is thus located posterior to axis of artery.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Hence catheterization is best in LAO 30*but course of artery is best outlined in shallow view.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LMCA –area perfused</a:t>
            </a:r>
            <a:endParaRPr lang="en-IN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Entire LV,LA except the posterior portion of IVS and adjacent area when PDA is branch of RCA</a:t>
            </a:r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LMCA  variations</a:t>
            </a:r>
            <a:endParaRPr lang="en-IN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When LM is absent the coronary </a:t>
            </a:r>
            <a:r>
              <a:rPr lang="en-US" sz="3000" dirty="0" err="1" smtClean="0"/>
              <a:t>ostium</a:t>
            </a:r>
            <a:r>
              <a:rPr lang="en-US" sz="3000" dirty="0" smtClean="0"/>
              <a:t>     appears like shallow funnel with two separate openings.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When LM is short</a:t>
            </a:r>
            <a:r>
              <a:rPr lang="en-IN" sz="3000" dirty="0" smtClean="0"/>
              <a:t> visualization may be difficult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    and catheter tip appears to be in direct contact with bifurcation.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In patients with high diaphragm with horizontal hearts a </a:t>
            </a:r>
            <a:r>
              <a:rPr lang="en-US" sz="3000" b="1" dirty="0" smtClean="0"/>
              <a:t>weeping willow view LAO 60* cranial 30* </a:t>
            </a:r>
            <a:r>
              <a:rPr lang="en-US" sz="3000" dirty="0" smtClean="0"/>
              <a:t>may improve </a:t>
            </a:r>
            <a:r>
              <a:rPr lang="en-US" sz="3000" dirty="0" err="1" smtClean="0"/>
              <a:t>visualisation</a:t>
            </a:r>
            <a:r>
              <a:rPr lang="en-US" sz="3000" dirty="0" smtClean="0"/>
              <a:t> of</a:t>
            </a:r>
            <a:r>
              <a:rPr lang="en-US" sz="3000" b="1" dirty="0" smtClean="0"/>
              <a:t> </a:t>
            </a:r>
            <a:r>
              <a:rPr lang="en-US" sz="3000" dirty="0" smtClean="0"/>
              <a:t>LM and its branches.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457200" y="427038"/>
            <a:ext cx="8229600" cy="1706562"/>
          </a:xfrm>
        </p:spPr>
        <p:txBody>
          <a:bodyPr/>
          <a:lstStyle/>
          <a:p>
            <a:r>
              <a:rPr lang="en-US" smtClean="0"/>
              <a:t>The coronary arteries and their major branches are sub-epicardially located</a:t>
            </a:r>
          </a:p>
        </p:txBody>
      </p:sp>
      <p:pic>
        <p:nvPicPr>
          <p:cNvPr id="16386" name="Picture 4" descr="label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68363"/>
          </a:xfrm>
        </p:spPr>
        <p:txBody>
          <a:bodyPr/>
          <a:lstStyle/>
          <a:p>
            <a:r>
              <a:rPr lang="en-US" b="1" smtClean="0"/>
              <a:t>Absent LMCA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endParaRPr lang="en-US" sz="2800" dirty="0" smtClean="0"/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81000" y="5840413"/>
            <a:ext cx="8382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i="1">
              <a:latin typeface="Calibri" pitchFamily="34" charset="0"/>
            </a:endParaRPr>
          </a:p>
          <a:p>
            <a:r>
              <a:rPr lang="en-US" sz="1400" i="1">
                <a:latin typeface="Calibri" pitchFamily="34" charset="0"/>
              </a:rPr>
              <a:t>Topaz et al. </a:t>
            </a:r>
            <a:r>
              <a:rPr lang="en-US" sz="1400" b="1" i="1">
                <a:latin typeface="Calibri" pitchFamily="34" charset="0"/>
              </a:rPr>
              <a:t>Absent left main coronary artery: angiographic findings in 83 patients with separate ostia of the left anterior descending and circumflex arteries at the left aortic sinus.</a:t>
            </a:r>
          </a:p>
          <a:p>
            <a:r>
              <a:rPr lang="en-US" sz="1400" i="1">
                <a:latin typeface="Calibri" pitchFamily="34" charset="0"/>
              </a:rPr>
              <a:t>Am Heart J.1991 Aug;122(2):447-52.</a:t>
            </a:r>
          </a:p>
          <a:p>
            <a:endParaRPr lang="en-US" sz="1400" i="1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LAD –angiographic classification</a:t>
            </a:r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</a:t>
            </a:r>
            <a:r>
              <a:rPr lang="en-US" b="1" dirty="0" err="1" smtClean="0"/>
              <a:t>D.B.Effler</a:t>
            </a:r>
            <a:r>
              <a:rPr lang="en-US" dirty="0" smtClean="0"/>
              <a:t>(personal communication)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Based on length and amount of myocardium it </a:t>
            </a:r>
            <a:r>
              <a:rPr lang="en-US" dirty="0" err="1" smtClean="0"/>
              <a:t>perfuses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Type 1</a:t>
            </a:r>
            <a:r>
              <a:rPr lang="en-US" dirty="0" smtClean="0"/>
              <a:t>-small caliber vessel reaches only 2/3</a:t>
            </a:r>
            <a:r>
              <a:rPr lang="en-US" baseline="30000" dirty="0" smtClean="0"/>
              <a:t>rd</a:t>
            </a:r>
            <a:r>
              <a:rPr lang="en-US" dirty="0" smtClean="0"/>
              <a:t> of way from base of heart to </a:t>
            </a:r>
            <a:r>
              <a:rPr lang="en-US" dirty="0" err="1" smtClean="0"/>
              <a:t>apex,more</a:t>
            </a:r>
            <a:r>
              <a:rPr lang="en-US" dirty="0" smtClean="0"/>
              <a:t> prevalent in women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Type 2</a:t>
            </a:r>
            <a:r>
              <a:rPr lang="en-US" dirty="0" smtClean="0"/>
              <a:t>-larger caliber reaches the apex of </a:t>
            </a:r>
            <a:r>
              <a:rPr lang="en-IN" dirty="0" smtClean="0"/>
              <a:t>LV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Type 3</a:t>
            </a:r>
            <a:r>
              <a:rPr lang="en-US" dirty="0" smtClean="0"/>
              <a:t>-extends from base to apex wraps around the diaphragmatic surface of LV where it augments the perfusion pattern of PDA.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practical purposes is a continuation of the LMCA</a:t>
            </a:r>
          </a:p>
          <a:p>
            <a:r>
              <a:rPr lang="en-US" dirty="0" smtClean="0"/>
              <a:t>Passes to the left of pulmonary trunk and travels into the upper portion of IV </a:t>
            </a:r>
            <a:r>
              <a:rPr lang="en-US" dirty="0" err="1" smtClean="0"/>
              <a:t>sulcus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it turns around the pulmonary artery and begins its downward course the LAD forms a 90* angle often highlighted by origin of 2</a:t>
            </a:r>
            <a:r>
              <a:rPr lang="en-US" baseline="30000" dirty="0" smtClean="0"/>
              <a:t>nd</a:t>
            </a:r>
            <a:r>
              <a:rPr lang="en-US" dirty="0" smtClean="0"/>
              <a:t> diagonal .</a:t>
            </a:r>
          </a:p>
          <a:p>
            <a:r>
              <a:rPr lang="en-US" dirty="0" smtClean="0"/>
              <a:t>Surgical importance of this location is that it is the point where LAD is amenable to bypass.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LAD-branches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678363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z="2800" dirty="0" smtClean="0"/>
              <a:t>1</a:t>
            </a:r>
            <a:r>
              <a:rPr lang="en-US" sz="2800" b="1" dirty="0" smtClean="0"/>
              <a:t>) Diagonals</a:t>
            </a:r>
          </a:p>
          <a:p>
            <a:pPr marL="514350" indent="-514350">
              <a:buFontTx/>
              <a:buChar char="-"/>
            </a:pPr>
            <a:endParaRPr lang="en-US" sz="2800" dirty="0" smtClean="0"/>
          </a:p>
          <a:p>
            <a:pPr marL="514350" indent="-514350">
              <a:buFontTx/>
              <a:buChar char="-"/>
            </a:pPr>
            <a:r>
              <a:rPr lang="en-US" sz="2800" dirty="0" smtClean="0"/>
              <a:t>In most cases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branch of LAD is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diagonal branch</a:t>
            </a:r>
          </a:p>
          <a:p>
            <a:pPr marL="514350" indent="-514350">
              <a:buFontTx/>
              <a:buChar char="-"/>
            </a:pPr>
            <a:r>
              <a:rPr lang="en-US" sz="2800" dirty="0" smtClean="0"/>
              <a:t>Arises close to bifurcation of LM</a:t>
            </a:r>
          </a:p>
          <a:p>
            <a:pPr marL="514350" indent="-514350">
              <a:buFontTx/>
              <a:buChar char="-"/>
            </a:pPr>
            <a:r>
              <a:rPr lang="en-US" sz="2800" dirty="0" smtClean="0"/>
              <a:t>2-9 in number</a:t>
            </a:r>
          </a:p>
          <a:p>
            <a:pPr marL="514350" indent="-514350">
              <a:buFontTx/>
              <a:buChar char="-"/>
            </a:pPr>
            <a:r>
              <a:rPr lang="en-US" sz="2800" dirty="0" smtClean="0"/>
              <a:t>Supplies whole of LV free wall</a:t>
            </a:r>
          </a:p>
          <a:p>
            <a:pPr marL="514350" indent="-514350">
              <a:buFont typeface="Arial" charset="0"/>
              <a:buNone/>
            </a:pPr>
            <a:r>
              <a:rPr lang="en-US" sz="2800" dirty="0" smtClean="0"/>
              <a:t> </a:t>
            </a:r>
          </a:p>
          <a:p>
            <a:pPr marL="514350" indent="-514350">
              <a:buFontTx/>
              <a:buChar char="-"/>
            </a:pPr>
            <a:endParaRPr lang="en-US" sz="2800" dirty="0" smtClean="0"/>
          </a:p>
          <a:p>
            <a:pPr marL="514350" indent="-514350">
              <a:buFontTx/>
              <a:buChar char="-"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Arial" charset="0"/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LAD-branches..</a:t>
            </a:r>
            <a:endParaRPr lang="en-IN" dirty="0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/>
              <a:t>2) </a:t>
            </a:r>
            <a:r>
              <a:rPr lang="en-US" b="1" dirty="0" err="1" smtClean="0"/>
              <a:t>Septals</a:t>
            </a:r>
            <a:endParaRPr lang="en-US" b="1" dirty="0" smtClean="0"/>
          </a:p>
          <a:p>
            <a:r>
              <a:rPr lang="en-US" dirty="0" smtClean="0"/>
              <a:t>vary in number</a:t>
            </a:r>
          </a:p>
          <a:p>
            <a:r>
              <a:rPr lang="en-US" dirty="0" smtClean="0"/>
              <a:t>Arise in about 90* angle</a:t>
            </a:r>
          </a:p>
          <a:p>
            <a:r>
              <a:rPr lang="en-US" dirty="0" smtClean="0"/>
              <a:t>Runs along septum from front to back and in caudal direction</a:t>
            </a:r>
          </a:p>
          <a:p>
            <a:r>
              <a:rPr lang="en-US" dirty="0" smtClean="0"/>
              <a:t>The anterior </a:t>
            </a:r>
            <a:r>
              <a:rPr lang="en-US" dirty="0" err="1" smtClean="0"/>
              <a:t>septal</a:t>
            </a:r>
            <a:r>
              <a:rPr lang="en-US" dirty="0" smtClean="0"/>
              <a:t> perforators mechanically immobilize the LAD, fixing it to the </a:t>
            </a:r>
            <a:r>
              <a:rPr lang="en-US" dirty="0" err="1" smtClean="0"/>
              <a:t>heart,limiting</a:t>
            </a:r>
            <a:r>
              <a:rPr lang="en-US" dirty="0" smtClean="0"/>
              <a:t> its </a:t>
            </a:r>
            <a:r>
              <a:rPr lang="en-US" dirty="0" err="1" smtClean="0"/>
              <a:t>motion,and</a:t>
            </a:r>
            <a:r>
              <a:rPr lang="en-US" dirty="0" smtClean="0"/>
              <a:t> preventing buckling of the artery during systole .</a:t>
            </a:r>
          </a:p>
          <a:p>
            <a:pPr>
              <a:buFont typeface="Arial" charset="0"/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SEPTALS-territory supplied</a:t>
            </a:r>
            <a:endParaRPr lang="en-IN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2/3rds of upper portion of septum and almost entire septum in inferior 3</a:t>
            </a:r>
            <a:r>
              <a:rPr lang="en-US" baseline="30000" dirty="0" smtClean="0"/>
              <a:t>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PDA arises from LCX the LCA is the sole source of supply for entire IVS.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SEPTALS-ANGIOGRAPHIC 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cranial </a:t>
            </a:r>
            <a:r>
              <a:rPr lang="en-US" dirty="0" err="1" smtClean="0"/>
              <a:t>septal</a:t>
            </a:r>
            <a:r>
              <a:rPr lang="en-US" dirty="0" smtClean="0"/>
              <a:t> branches are better demonstrated than lower </a:t>
            </a:r>
            <a:r>
              <a:rPr lang="en-US" dirty="0" err="1" smtClean="0"/>
              <a:t>septal</a:t>
            </a:r>
            <a:r>
              <a:rPr lang="en-US" dirty="0" smtClean="0"/>
              <a:t> branches because of greater length and caliber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Characteristic branching of 90*from LAD and straight </a:t>
            </a:r>
            <a:r>
              <a:rPr lang="en-US" dirty="0" err="1" smtClean="0"/>
              <a:t>course,lacking</a:t>
            </a:r>
            <a:r>
              <a:rPr lang="en-US" dirty="0" smtClean="0"/>
              <a:t> slight </a:t>
            </a:r>
            <a:r>
              <a:rPr lang="en-US" dirty="0" err="1" smtClean="0"/>
              <a:t>tortuosity</a:t>
            </a:r>
            <a:r>
              <a:rPr lang="en-US" dirty="0" smtClean="0"/>
              <a:t> of other branches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Another characteristic feature is relative lack of motion(evident when LCA is viewed against the background of LCX in RAO view)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LAD-branches…</a:t>
            </a:r>
            <a:endParaRPr lang="en-IN" dirty="0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3</a:t>
            </a:r>
            <a:r>
              <a:rPr lang="en-US" b="1" dirty="0" smtClean="0"/>
              <a:t>) RV branches</a:t>
            </a:r>
          </a:p>
          <a:p>
            <a:r>
              <a:rPr lang="en-US" dirty="0" smtClean="0"/>
              <a:t>gives 1 or more branches to the right ventricle.</a:t>
            </a:r>
          </a:p>
          <a:p>
            <a:r>
              <a:rPr lang="en-US" dirty="0" smtClean="0"/>
              <a:t>Highest of these rise to the level of pulmonary valve forming </a:t>
            </a:r>
            <a:r>
              <a:rPr lang="en-US" dirty="0" err="1" smtClean="0"/>
              <a:t>vieussen</a:t>
            </a:r>
            <a:r>
              <a:rPr lang="en-US" dirty="0" smtClean="0"/>
              <a:t> s </a:t>
            </a:r>
            <a:r>
              <a:rPr lang="en-US" dirty="0" err="1" smtClean="0"/>
              <a:t>anastomosis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other branches run obliquely over the RV surface </a:t>
            </a:r>
            <a:r>
              <a:rPr lang="en-US" dirty="0" err="1" smtClean="0"/>
              <a:t>anastomosing</a:t>
            </a:r>
            <a:r>
              <a:rPr lang="en-US" dirty="0" smtClean="0"/>
              <a:t> with similar branches of the RCA.</a:t>
            </a:r>
          </a:p>
          <a:p>
            <a:r>
              <a:rPr lang="en-US" dirty="0" smtClean="0"/>
              <a:t>Form </a:t>
            </a:r>
            <a:r>
              <a:rPr lang="en-US" dirty="0" err="1" smtClean="0"/>
              <a:t>importanat</a:t>
            </a:r>
            <a:r>
              <a:rPr lang="en-US" dirty="0" smtClean="0"/>
              <a:t> </a:t>
            </a:r>
            <a:r>
              <a:rPr lang="en-US" dirty="0" err="1" smtClean="0"/>
              <a:t>cllateral</a:t>
            </a:r>
            <a:r>
              <a:rPr lang="en-US" dirty="0" smtClean="0"/>
              <a:t> channel.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4) </a:t>
            </a:r>
            <a:r>
              <a:rPr lang="en-US" b="1" dirty="0" smtClean="0"/>
              <a:t>Terminal branches of LAD type 3</a:t>
            </a:r>
          </a:p>
          <a:p>
            <a:r>
              <a:rPr lang="en-US" dirty="0" smtClean="0"/>
              <a:t>Apical branches</a:t>
            </a:r>
          </a:p>
          <a:p>
            <a:r>
              <a:rPr lang="en-US" dirty="0" smtClean="0"/>
              <a:t>Usually 2 branches can be seen</a:t>
            </a:r>
          </a:p>
          <a:p>
            <a:r>
              <a:rPr lang="en-US" dirty="0" smtClean="0"/>
              <a:t>Recurrent posterior-supplies diaphragmatic portion</a:t>
            </a:r>
          </a:p>
          <a:p>
            <a:r>
              <a:rPr lang="en-US" dirty="0" smtClean="0"/>
              <a:t>Recurrent lateral-supplies lateral aspect of apex.</a:t>
            </a:r>
          </a:p>
          <a:p>
            <a:r>
              <a:rPr lang="en-US" dirty="0" smtClean="0"/>
              <a:t>Referred to as</a:t>
            </a:r>
            <a:r>
              <a:rPr lang="en-US" b="1" dirty="0" smtClean="0"/>
              <a:t> pitch fork, mustache or whale’s tail</a:t>
            </a:r>
          </a:p>
          <a:p>
            <a:pPr>
              <a:buFont typeface="Arial" charset="0"/>
              <a:buNone/>
            </a:pPr>
            <a:r>
              <a:rPr lang="en-US" dirty="0" smtClean="0"/>
              <a:t> 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Myocardial bridging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IN" sz="2800" dirty="0" smtClean="0"/>
              <a:t>short segments of the LAD can travel within the myocardium (covered by a so-called myocardial bridge) resulting systolic luminal narrowing is probably benign in the vast majority of people.</a:t>
            </a:r>
          </a:p>
          <a:p>
            <a:r>
              <a:rPr lang="en-US" sz="2800" dirty="0" smtClean="0"/>
              <a:t>0.5 to 1.6% in general population,28% in children,30-50% in HOCM.</a:t>
            </a:r>
          </a:p>
          <a:p>
            <a:r>
              <a:rPr lang="en-IN" sz="2800" i="1" dirty="0" smtClean="0"/>
              <a:t>associated with a poor prognosis (higher incidence of myocardial ischemia and sudden death) in patients with hypertrophic </a:t>
            </a:r>
            <a:r>
              <a:rPr lang="en-IN" sz="2800" i="1" dirty="0" err="1" smtClean="0"/>
              <a:t>cardiomyopathy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smtClean="0"/>
              <a:t>The LEIDEN convention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800" smtClean="0"/>
              <a:t>Each artery arises from respective aortic sinuses</a:t>
            </a:r>
          </a:p>
          <a:p>
            <a:pPr>
              <a:buFont typeface="Arial" charset="0"/>
              <a:buNone/>
            </a:pPr>
            <a:r>
              <a:rPr lang="en-US" sz="2800" smtClean="0"/>
              <a:t>    - Right coronary sinus(anterior)</a:t>
            </a:r>
          </a:p>
          <a:p>
            <a:pPr>
              <a:buFont typeface="Arial" charset="0"/>
              <a:buNone/>
            </a:pPr>
            <a:r>
              <a:rPr lang="en-US" sz="2800" smtClean="0"/>
              <a:t>    - Left coronary sinus(left posterior)</a:t>
            </a:r>
          </a:p>
          <a:p>
            <a:pPr>
              <a:buFont typeface="Arial" charset="0"/>
              <a:buNone/>
            </a:pPr>
            <a:r>
              <a:rPr lang="en-US" sz="2800" smtClean="0"/>
              <a:t>    - Non-coronary sinus(right posterior)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5791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781800" y="44196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1R2LCx 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pattern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Surgical division of the LAD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Proximal - Ostium to 1</a:t>
            </a:r>
            <a:r>
              <a:rPr lang="en-US" baseline="30000" smtClean="0"/>
              <a:t>st</a:t>
            </a:r>
            <a:r>
              <a:rPr lang="en-US" smtClean="0"/>
              <a:t> major septal perforator or 1</a:t>
            </a:r>
            <a:r>
              <a:rPr lang="en-US" baseline="30000" smtClean="0"/>
              <a:t>st</a:t>
            </a:r>
            <a:r>
              <a:rPr lang="en-US" smtClean="0"/>
              <a:t> diagonal artery whichever is first</a:t>
            </a:r>
          </a:p>
          <a:p>
            <a:r>
              <a:rPr lang="en-US" smtClean="0"/>
              <a:t>Mid  - 1</a:t>
            </a:r>
            <a:r>
              <a:rPr lang="en-US" baseline="30000" smtClean="0"/>
              <a:t>st</a:t>
            </a:r>
            <a:r>
              <a:rPr lang="en-US" smtClean="0"/>
              <a:t> perforator to D2 (90 degree angle)</a:t>
            </a:r>
          </a:p>
          <a:p>
            <a:r>
              <a:rPr lang="en-US" smtClean="0"/>
              <a:t>Distal -  D2 to end</a:t>
            </a:r>
          </a:p>
        </p:txBody>
      </p:sp>
      <p:pic>
        <p:nvPicPr>
          <p:cNvPr id="52227" name="Picture 2" descr="C:\Users\Dr-Mani\Desktop\New Doc 4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524000"/>
            <a:ext cx="4419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/>
              <a:t>Left circumflex artery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/>
          <a:lstStyle/>
          <a:p>
            <a:pPr marL="514350" indent="-514350">
              <a:buFontTx/>
              <a:buChar char="-"/>
            </a:pPr>
            <a:r>
              <a:rPr lang="en-US" sz="2800" dirty="0" smtClean="0"/>
              <a:t>Departs at a sharp angle from LM to run </a:t>
            </a:r>
            <a:r>
              <a:rPr lang="en-US" sz="2800" dirty="0" err="1" smtClean="0"/>
              <a:t>posteriorly</a:t>
            </a:r>
            <a:r>
              <a:rPr lang="en-US" sz="2800" dirty="0" smtClean="0"/>
              <a:t> along the AV groove towards the crux </a:t>
            </a:r>
            <a:r>
              <a:rPr lang="en-US" sz="2800" dirty="0" err="1" smtClean="0"/>
              <a:t>cordis</a:t>
            </a:r>
            <a:r>
              <a:rPr lang="en-US" sz="2800" dirty="0" smtClean="0"/>
              <a:t>.</a:t>
            </a:r>
          </a:p>
          <a:p>
            <a:pPr marL="514350" indent="-514350">
              <a:buFontTx/>
              <a:buChar char="-"/>
            </a:pPr>
            <a:r>
              <a:rPr lang="en-US" sz="2800" dirty="0" smtClean="0"/>
              <a:t>Reaches crux only in 16% cases</a:t>
            </a:r>
          </a:p>
          <a:p>
            <a:pPr marL="514350" indent="-514350">
              <a:buFontTx/>
              <a:buChar char="-"/>
            </a:pPr>
            <a:r>
              <a:rPr lang="en-US" sz="2800" dirty="0" smtClean="0"/>
              <a:t>Course nearly </a:t>
            </a:r>
            <a:r>
              <a:rPr lang="en-US" sz="2800" smtClean="0"/>
              <a:t>mirrors that of RCA.</a:t>
            </a:r>
            <a:endParaRPr lang="en-US" sz="2800" dirty="0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76600"/>
            <a:ext cx="45815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LCX-branches</a:t>
            </a:r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Soon after origin divides into 2 parallel branches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Lower and larger gives origin to ventricular branch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Upper gives </a:t>
            </a:r>
            <a:r>
              <a:rPr lang="en-US" dirty="0" err="1" smtClean="0"/>
              <a:t>atrial</a:t>
            </a:r>
            <a:r>
              <a:rPr lang="en-US" dirty="0" smtClean="0"/>
              <a:t> circumflex to </a:t>
            </a:r>
            <a:r>
              <a:rPr lang="en-US" dirty="0" err="1" smtClean="0"/>
              <a:t>atrial</a:t>
            </a:r>
            <a:r>
              <a:rPr lang="en-US" dirty="0" smtClean="0"/>
              <a:t> wall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Largest and constant branch is obtuse marginal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Runs along the ventricular wall </a:t>
            </a:r>
            <a:r>
              <a:rPr lang="en-US" dirty="0" err="1" smtClean="0"/>
              <a:t>posteriorly</a:t>
            </a:r>
            <a:r>
              <a:rPr lang="en-US" dirty="0" smtClean="0"/>
              <a:t> and in direction of apex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proximal portion of the obtuse </a:t>
            </a:r>
            <a:r>
              <a:rPr lang="en-US" dirty="0" err="1" smtClean="0"/>
              <a:t>marginal,LAD</a:t>
            </a:r>
            <a:r>
              <a:rPr lang="en-US" dirty="0" smtClean="0"/>
              <a:t> and diagonal branches may be closely superimposed on one another when the origin of the obtuse marginal is along the initial segment of the circumflex</a:t>
            </a:r>
          </a:p>
          <a:p>
            <a:r>
              <a:rPr lang="en-US" dirty="0" smtClean="0"/>
              <a:t>Bunching up of </a:t>
            </a:r>
            <a:r>
              <a:rPr lang="en-US" dirty="0" err="1" smtClean="0"/>
              <a:t>branches,difficult</a:t>
            </a:r>
            <a:r>
              <a:rPr lang="en-US" dirty="0" smtClean="0"/>
              <a:t> to recognize minor lesions in RAO and LAO view</a:t>
            </a:r>
          </a:p>
          <a:p>
            <a:r>
              <a:rPr lang="en-US" dirty="0" smtClean="0"/>
              <a:t>RAO 30*cranial 20* may be necessary.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LCX-branches</a:t>
            </a:r>
            <a:endParaRPr lang="en-IN" dirty="0" smtClean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en-US" sz="2800" dirty="0" smtClean="0"/>
              <a:t>After the obtuse marginal the LCX travels all way around the left AV groove and gives rise to </a:t>
            </a:r>
            <a:r>
              <a:rPr lang="en-US" sz="2800" dirty="0" err="1" smtClean="0"/>
              <a:t>posterolateral</a:t>
            </a:r>
            <a:r>
              <a:rPr lang="en-US" sz="2800" dirty="0" smtClean="0"/>
              <a:t> branches.</a:t>
            </a:r>
          </a:p>
          <a:p>
            <a:r>
              <a:rPr lang="en-US" sz="2800" dirty="0" smtClean="0"/>
              <a:t>Because of its close relation to the AV groove (and mitral valve ring) this portion of artery moves widely with systole (towards apex) and diastole(away from apex).</a:t>
            </a:r>
          </a:p>
          <a:p>
            <a:r>
              <a:rPr lang="en-US" sz="2800" dirty="0" smtClean="0"/>
              <a:t> Reaches crux and enters the posterior IV groove as PDA .Regardless of origin PDA follows same course in posterior IV groove.</a:t>
            </a:r>
          </a:p>
          <a:p>
            <a:r>
              <a:rPr lang="en-US" sz="2800" dirty="0" smtClean="0"/>
              <a:t>Its origin from circumflex is best seen in LAO view.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LCX-territory supplied</a:t>
            </a:r>
            <a:endParaRPr lang="en-IN" smtClean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Supplies lateral wall of LV above the diaphragmatic surface</a:t>
            </a:r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68363"/>
          </a:xfrm>
        </p:spPr>
        <p:txBody>
          <a:bodyPr/>
          <a:lstStyle/>
          <a:p>
            <a:r>
              <a:rPr lang="en-US" b="1" dirty="0" smtClean="0"/>
              <a:t>Surgical division of the LCX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/>
          <a:lstStyle/>
          <a:p>
            <a:r>
              <a:rPr lang="en-US" dirty="0" smtClean="0"/>
              <a:t>Proximal - </a:t>
            </a:r>
            <a:r>
              <a:rPr lang="en-US" dirty="0" err="1" smtClean="0"/>
              <a:t>Ostium</a:t>
            </a:r>
            <a:r>
              <a:rPr lang="en-US" dirty="0" smtClean="0"/>
              <a:t> to 1</a:t>
            </a:r>
            <a:r>
              <a:rPr lang="en-US" baseline="30000" dirty="0" smtClean="0"/>
              <a:t>st</a:t>
            </a:r>
            <a:r>
              <a:rPr lang="en-US" dirty="0" smtClean="0"/>
              <a:t> major obtuse marginal branch</a:t>
            </a:r>
          </a:p>
          <a:p>
            <a:r>
              <a:rPr lang="en-US" dirty="0" smtClean="0"/>
              <a:t>Mid         - OM1 to OM2</a:t>
            </a:r>
          </a:p>
          <a:p>
            <a:r>
              <a:rPr lang="en-US" dirty="0" smtClean="0"/>
              <a:t>Distal      -  OM2 to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92163"/>
          </a:xfrm>
        </p:spPr>
        <p:txBody>
          <a:bodyPr/>
          <a:lstStyle/>
          <a:p>
            <a:r>
              <a:rPr lang="en-US" sz="2800" b="1" smtClean="0"/>
              <a:t>Optimal angiographic views for coronary segments</a:t>
            </a: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90600"/>
            <a:ext cx="8839200" cy="5410200"/>
          </a:xfrm>
        </p:spPr>
      </p:pic>
      <p:sp>
        <p:nvSpPr>
          <p:cNvPr id="8" name="Frame 7"/>
          <p:cNvSpPr/>
          <p:nvPr/>
        </p:nvSpPr>
        <p:spPr>
          <a:xfrm>
            <a:off x="8077200" y="42672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76200" y="64008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Calibri" pitchFamily="34" charset="0"/>
              </a:rPr>
              <a:t>Carlo Di Mario, Nilesh Sutaria. CORONARY ANGIOGRAPHY IN THE ANGIOPLASTY ERA: PROJECTIONS WITH A MEANING Heart 2005;91:968–976. </a:t>
            </a:r>
          </a:p>
        </p:txBody>
      </p:sp>
      <p:sp>
        <p:nvSpPr>
          <p:cNvPr id="9" name="Frame 8"/>
          <p:cNvSpPr/>
          <p:nvPr/>
        </p:nvSpPr>
        <p:spPr>
          <a:xfrm>
            <a:off x="8001000" y="1143000"/>
            <a:ext cx="838200" cy="7620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RAO- RCA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600" y="1600200"/>
            <a:ext cx="8178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92163"/>
          </a:xfrm>
        </p:spPr>
        <p:txBody>
          <a:bodyPr/>
          <a:lstStyle/>
          <a:p>
            <a:r>
              <a:rPr lang="en-US" sz="2800" b="1" smtClean="0"/>
              <a:t>Optimal angiographic views for coronary segments</a:t>
            </a: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90600"/>
            <a:ext cx="8839200" cy="5410200"/>
          </a:xfrm>
        </p:spPr>
      </p:pic>
      <p:sp>
        <p:nvSpPr>
          <p:cNvPr id="8" name="Frame 7"/>
          <p:cNvSpPr/>
          <p:nvPr/>
        </p:nvSpPr>
        <p:spPr>
          <a:xfrm>
            <a:off x="4724400" y="19812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724400" y="35814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724400" y="4495800"/>
            <a:ext cx="457200" cy="685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724400" y="26670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76200" y="64008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Calibri" pitchFamily="34" charset="0"/>
              </a:rPr>
              <a:t>Carlo Di Mario, Nilesh Sutaria. CORONARY ANGIOGRAPHY IN THE ANGIOPLASTY ERA: PROJECTIONS WITH A MEANING Heart 2005;91:968–976. </a:t>
            </a:r>
          </a:p>
        </p:txBody>
      </p:sp>
      <p:sp>
        <p:nvSpPr>
          <p:cNvPr id="10" name="Frame 9"/>
          <p:cNvSpPr/>
          <p:nvPr/>
        </p:nvSpPr>
        <p:spPr>
          <a:xfrm>
            <a:off x="4648200" y="1143000"/>
            <a:ext cx="1143000" cy="7620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229600" cy="1554163"/>
          </a:xfrm>
        </p:spPr>
        <p:txBody>
          <a:bodyPr/>
          <a:lstStyle/>
          <a:p>
            <a:r>
              <a:rPr lang="en-US" dirty="0" smtClean="0"/>
              <a:t>LCA </a:t>
            </a:r>
            <a:r>
              <a:rPr lang="en-US" dirty="0" err="1" smtClean="0"/>
              <a:t>ostium</a:t>
            </a:r>
            <a:r>
              <a:rPr lang="en-US" dirty="0" smtClean="0"/>
              <a:t> -4.7mm(Range 1.0 -8.5)</a:t>
            </a:r>
          </a:p>
          <a:p>
            <a:r>
              <a:rPr lang="en-US" dirty="0" smtClean="0"/>
              <a:t>RCA ostium-3.7mm(Range 0.5 -7.0)</a:t>
            </a:r>
          </a:p>
          <a:p>
            <a:r>
              <a:rPr lang="en-US" dirty="0" smtClean="0"/>
              <a:t>RCA takes off at right angle and LCA takes off at more acute angles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233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5562600" y="2590800"/>
            <a:ext cx="2286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2857500" y="2628900"/>
            <a:ext cx="381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838700" y="3619500"/>
            <a:ext cx="381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 5-10* cranial 35-45*- LCA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03461"/>
            <a:ext cx="7162800" cy="537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5562600" y="2590801"/>
            <a:ext cx="2286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2857501" y="2628903"/>
            <a:ext cx="380999" cy="1523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838700" y="3619502"/>
            <a:ext cx="381000" cy="1523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Cranial view -RCA</a:t>
            </a:r>
            <a:endParaRPr lang="en-IN" dirty="0"/>
          </a:p>
        </p:txBody>
      </p:sp>
      <p:pic>
        <p:nvPicPr>
          <p:cNvPr id="1026" name="Picture 2" descr="C:\Users\Dr-Mani\Desktop\RCA-in-PA-cranial-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12656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RAO cranial - RCA</a:t>
            </a:r>
          </a:p>
        </p:txBody>
      </p:sp>
      <p:pic>
        <p:nvPicPr>
          <p:cNvPr id="706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95400"/>
            <a:ext cx="7543800" cy="5257800"/>
          </a:xfrm>
        </p:spPr>
      </p:pic>
      <p:cxnSp>
        <p:nvCxnSpPr>
          <p:cNvPr id="4" name="Straight Arrow Connector 3"/>
          <p:cNvCxnSpPr/>
          <p:nvPr/>
        </p:nvCxnSpPr>
        <p:spPr>
          <a:xfrm rot="5400000">
            <a:off x="5181600" y="4495800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962400" y="5715000"/>
            <a:ext cx="9144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76600" y="4495800"/>
            <a:ext cx="2286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600200" y="3733800"/>
            <a:ext cx="12954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92163"/>
          </a:xfrm>
        </p:spPr>
        <p:txBody>
          <a:bodyPr/>
          <a:lstStyle/>
          <a:p>
            <a:r>
              <a:rPr lang="en-US" sz="2800" b="1" smtClean="0"/>
              <a:t>Optimal angiographic views for coronary segments</a:t>
            </a:r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90600"/>
            <a:ext cx="8839200" cy="5410200"/>
          </a:xfrm>
        </p:spPr>
      </p:pic>
      <p:sp>
        <p:nvSpPr>
          <p:cNvPr id="8" name="Frame 7"/>
          <p:cNvSpPr/>
          <p:nvPr/>
        </p:nvSpPr>
        <p:spPr>
          <a:xfrm>
            <a:off x="3810000" y="24384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810000" y="33528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810000" y="28956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686" name="TextBox 8"/>
          <p:cNvSpPr txBox="1">
            <a:spLocks noChangeArrowheads="1"/>
          </p:cNvSpPr>
          <p:nvPr/>
        </p:nvSpPr>
        <p:spPr bwMode="auto">
          <a:xfrm>
            <a:off x="76200" y="64008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Calibri" pitchFamily="34" charset="0"/>
              </a:rPr>
              <a:t>Carlo Di Mario, Nilesh Sutaria.CORONARY ANGIOGRAPHY IN THE ANGIOPLASTY ERA: PROJECTIONS WITH A MEANING Heart 2005;91:968–976. </a:t>
            </a:r>
          </a:p>
        </p:txBody>
      </p:sp>
      <p:sp>
        <p:nvSpPr>
          <p:cNvPr id="10" name="Frame 9"/>
          <p:cNvSpPr/>
          <p:nvPr/>
        </p:nvSpPr>
        <p:spPr>
          <a:xfrm>
            <a:off x="3733800" y="1143000"/>
            <a:ext cx="1143000" cy="7620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RAO 30-45* caudal 30-40* - LCA</a:t>
            </a:r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628775"/>
            <a:ext cx="6705600" cy="4467225"/>
          </a:xfrm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3048000" y="2133600"/>
            <a:ext cx="3048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V="1">
            <a:off x="2819400" y="3429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6096000" y="3962400"/>
            <a:ext cx="2286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4419600" y="4724400"/>
            <a:ext cx="2286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92163"/>
          </a:xfrm>
        </p:spPr>
        <p:txBody>
          <a:bodyPr/>
          <a:lstStyle/>
          <a:p>
            <a:r>
              <a:rPr lang="en-US" sz="2800" b="1" smtClean="0"/>
              <a:t>Optimal angiographic views for coronary segments</a:t>
            </a: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90600"/>
            <a:ext cx="8839200" cy="5410200"/>
          </a:xfrm>
        </p:spPr>
      </p:pic>
      <p:sp>
        <p:nvSpPr>
          <p:cNvPr id="8" name="Frame 7"/>
          <p:cNvSpPr/>
          <p:nvPr/>
        </p:nvSpPr>
        <p:spPr>
          <a:xfrm>
            <a:off x="2819400" y="22098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819400" y="38100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819400" y="33528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3734" name="TextBox 8"/>
          <p:cNvSpPr txBox="1">
            <a:spLocks noChangeArrowheads="1"/>
          </p:cNvSpPr>
          <p:nvPr/>
        </p:nvSpPr>
        <p:spPr bwMode="auto">
          <a:xfrm>
            <a:off x="76200" y="64008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Calibri" pitchFamily="34" charset="0"/>
              </a:rPr>
              <a:t>Carlo Di Mario, Nilesh Sutaria.CORONARY ANGIOGRAPHY IN THE ANGIOPLASTY ERA: PROJECTIONS WITH A MEANING Heart 2005;91:968–976. </a:t>
            </a:r>
          </a:p>
        </p:txBody>
      </p:sp>
      <p:sp>
        <p:nvSpPr>
          <p:cNvPr id="10" name="Frame 9"/>
          <p:cNvSpPr/>
          <p:nvPr/>
        </p:nvSpPr>
        <p:spPr>
          <a:xfrm>
            <a:off x="2743200" y="1143000"/>
            <a:ext cx="1143000" cy="7620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5-10* caudal 25-35*- LCA</a:t>
            </a: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00200"/>
            <a:ext cx="5995988" cy="4525963"/>
          </a:xfrm>
        </p:spPr>
      </p:pic>
      <p:cxnSp>
        <p:nvCxnSpPr>
          <p:cNvPr id="4" name="Straight Arrow Connector 3"/>
          <p:cNvCxnSpPr/>
          <p:nvPr/>
        </p:nvCxnSpPr>
        <p:spPr>
          <a:xfrm rot="5400000">
            <a:off x="4725194" y="4801394"/>
            <a:ext cx="304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2438400" y="2362200"/>
            <a:ext cx="381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2895600" y="30480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229100" y="4000500"/>
            <a:ext cx="6858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92163"/>
          </a:xfrm>
        </p:spPr>
        <p:txBody>
          <a:bodyPr/>
          <a:lstStyle/>
          <a:p>
            <a:r>
              <a:rPr lang="en-US" sz="2800" b="1" smtClean="0"/>
              <a:t>Optimal angiographic views for coronary segments</a:t>
            </a:r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90600"/>
            <a:ext cx="8839200" cy="5410200"/>
          </a:xfrm>
        </p:spPr>
      </p:pic>
      <p:sp>
        <p:nvSpPr>
          <p:cNvPr id="8" name="Frame 7"/>
          <p:cNvSpPr/>
          <p:nvPr/>
        </p:nvSpPr>
        <p:spPr>
          <a:xfrm>
            <a:off x="5715000" y="19812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715000" y="40386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5715000" y="4495800"/>
            <a:ext cx="457200" cy="685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715000" y="3124200"/>
            <a:ext cx="4572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8855" name="TextBox 8"/>
          <p:cNvSpPr txBox="1">
            <a:spLocks noChangeArrowheads="1"/>
          </p:cNvSpPr>
          <p:nvPr/>
        </p:nvSpPr>
        <p:spPr bwMode="auto">
          <a:xfrm>
            <a:off x="76200" y="64008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Calibri" pitchFamily="34" charset="0"/>
              </a:rPr>
              <a:t>Carlo Di Mario, Nilesh Sutaria. CORONARY ANGIOGRAPHY IN THE ANGIOPLASTY ERA: PROJECTIONS WITH A MEANING Heart 2005;91:968–976. </a:t>
            </a:r>
          </a:p>
        </p:txBody>
      </p:sp>
      <p:sp>
        <p:nvSpPr>
          <p:cNvPr id="15" name="Frame 14"/>
          <p:cNvSpPr/>
          <p:nvPr/>
        </p:nvSpPr>
        <p:spPr>
          <a:xfrm>
            <a:off x="5638800" y="1143000"/>
            <a:ext cx="1143000" cy="7620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 smtClean="0"/>
              <a:t>LAO 30-45* cranial 25-35*- LCA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5413"/>
            <a:ext cx="54102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7160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5715000" y="1828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7200901" y="3467100"/>
            <a:ext cx="685800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629400" y="3200400"/>
            <a:ext cx="3048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629400" y="4876800"/>
            <a:ext cx="381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cranial-RCA</a:t>
            </a:r>
            <a:endParaRPr lang="en-IN" dirty="0"/>
          </a:p>
        </p:txBody>
      </p:sp>
      <p:pic>
        <p:nvPicPr>
          <p:cNvPr id="1026" name="Picture 2" descr="C:\Users\Dr-Mani\Desktop\LAO crani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486400" cy="522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76549" cy="59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92163"/>
          </a:xfrm>
        </p:spPr>
        <p:txBody>
          <a:bodyPr/>
          <a:lstStyle/>
          <a:p>
            <a:r>
              <a:rPr lang="en-US" sz="2800" b="1" smtClean="0"/>
              <a:t>Optimal angiographic views for coronary segments</a:t>
            </a:r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90600"/>
            <a:ext cx="8839200" cy="5410200"/>
          </a:xfrm>
        </p:spPr>
      </p:pic>
      <p:sp>
        <p:nvSpPr>
          <p:cNvPr id="8" name="Frame 7"/>
          <p:cNvSpPr/>
          <p:nvPr/>
        </p:nvSpPr>
        <p:spPr>
          <a:xfrm>
            <a:off x="1828800" y="1981200"/>
            <a:ext cx="457200" cy="7620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2948" name="TextBox 8"/>
          <p:cNvSpPr txBox="1">
            <a:spLocks noChangeArrowheads="1"/>
          </p:cNvSpPr>
          <p:nvPr/>
        </p:nvSpPr>
        <p:spPr bwMode="auto">
          <a:xfrm>
            <a:off x="76200" y="64008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Calibri" pitchFamily="34" charset="0"/>
              </a:rPr>
              <a:t>Carlo Di Mario, Nilesh Sutaria.CORONARY ANGIOGRAPHY IN THE ANGIOPLASTY ERA: PROJECTIONS WITH A MEANING Heart 2005;91:968–976. </a:t>
            </a:r>
          </a:p>
        </p:txBody>
      </p:sp>
      <p:sp>
        <p:nvSpPr>
          <p:cNvPr id="6" name="Frame 5"/>
          <p:cNvSpPr/>
          <p:nvPr/>
        </p:nvSpPr>
        <p:spPr>
          <a:xfrm>
            <a:off x="1752600" y="990600"/>
            <a:ext cx="1143000" cy="9144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40-50* caudal 25-40*</a:t>
            </a:r>
            <a:br>
              <a:rPr lang="en-US" dirty="0" smtClean="0"/>
            </a:br>
            <a:r>
              <a:rPr lang="en-US" dirty="0" smtClean="0"/>
              <a:t> (Spider view) - LCA</a:t>
            </a:r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1138" y="1447800"/>
            <a:ext cx="8475662" cy="5105400"/>
          </a:xfrm>
        </p:spPr>
      </p:pic>
      <p:cxnSp>
        <p:nvCxnSpPr>
          <p:cNvPr id="4" name="Straight Arrow Connector 3"/>
          <p:cNvCxnSpPr/>
          <p:nvPr/>
        </p:nvCxnSpPr>
        <p:spPr>
          <a:xfrm rot="16200000" flipV="1">
            <a:off x="5257800" y="3352800"/>
            <a:ext cx="2286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257800" y="2667000"/>
            <a:ext cx="381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6172200" y="3048000"/>
            <a:ext cx="381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Coronary segment classification system</a:t>
            </a:r>
            <a:endParaRPr lang="en-US" b="1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CASS investigators – 27 segments</a:t>
            </a:r>
          </a:p>
          <a:p>
            <a:r>
              <a:rPr lang="en-US" dirty="0" smtClean="0"/>
              <a:t>BARI – 29 segments ( </a:t>
            </a:r>
            <a:r>
              <a:rPr lang="en-US" dirty="0" err="1" smtClean="0"/>
              <a:t>ramus</a:t>
            </a:r>
            <a:r>
              <a:rPr lang="en-US" dirty="0" smtClean="0"/>
              <a:t> </a:t>
            </a:r>
            <a:r>
              <a:rPr lang="en-US" dirty="0" err="1" smtClean="0"/>
              <a:t>intermedius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diagonal branch)</a:t>
            </a:r>
          </a:p>
          <a:p>
            <a:pPr>
              <a:buFont typeface="Arial" charset="0"/>
              <a:buNone/>
            </a:pPr>
            <a:r>
              <a:rPr lang="en-US" dirty="0" smtClean="0"/>
              <a:t> 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2895600"/>
            <a:ext cx="185896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SCORE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angiographic tool grading the complexity of coronary artery disease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semiquantitative</a:t>
            </a:r>
            <a:r>
              <a:rPr lang="en-US" dirty="0" smtClean="0"/>
              <a:t> visual score that will help us to be aware of the anatomical complexity and to anticipate procedural difficulties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705699" cy="579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98909" cy="61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drawback in these comparisons is that there is </a:t>
            </a:r>
            <a:r>
              <a:rPr lang="en-US" dirty="0" err="1" smtClean="0"/>
              <a:t>heterogencity</a:t>
            </a:r>
            <a:r>
              <a:rPr lang="en-US" dirty="0" smtClean="0"/>
              <a:t> in the complexity of CAD of the patients enrolled.</a:t>
            </a:r>
          </a:p>
          <a:p>
            <a:r>
              <a:rPr lang="en-US" dirty="0" smtClean="0"/>
              <a:t>Absence of grading of severity of CAD and lack of comparison of lesion complexity between various groups severely limits the interpretation of results.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3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 pts with distal LM trifurcation disease with occluded RCA is pooled together as TVD with patients with 3 focal lesions in </a:t>
            </a:r>
            <a:r>
              <a:rPr lang="en-US" dirty="0" err="1" smtClean="0"/>
              <a:t>midportion</a:t>
            </a:r>
            <a:r>
              <a:rPr lang="en-US" dirty="0" smtClean="0"/>
              <a:t>  of the 3 coronary arteries.</a:t>
            </a:r>
          </a:p>
          <a:p>
            <a:r>
              <a:rPr lang="en-US" dirty="0" smtClean="0"/>
              <a:t>The first has a greater therapeutic challenge for PCI and both have completely different prognosis regardless of </a:t>
            </a:r>
            <a:r>
              <a:rPr lang="en-US" dirty="0" err="1" smtClean="0"/>
              <a:t>revascularisation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 (Synergy between PCI with TAXUS stent and cardiac surgery) trial was </a:t>
            </a:r>
            <a:r>
              <a:rPr lang="en-US" dirty="0" err="1" smtClean="0"/>
              <a:t>organised</a:t>
            </a:r>
            <a:r>
              <a:rPr lang="en-US" dirty="0" smtClean="0"/>
              <a:t> for patients with significant lesion in LM and /or TVD.</a:t>
            </a:r>
          </a:p>
          <a:p>
            <a:r>
              <a:rPr lang="en-US" dirty="0" smtClean="0"/>
              <a:t>The syntax score has been used in this study to categorize the coronary vasculature with respect to the number of lesions their functional </a:t>
            </a:r>
            <a:r>
              <a:rPr lang="en-US" dirty="0" err="1" smtClean="0"/>
              <a:t>impact,location</a:t>
            </a:r>
            <a:r>
              <a:rPr lang="en-US" dirty="0" smtClean="0"/>
              <a:t> and complexity.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r>
              <a:rPr lang="en-IN" dirty="0" smtClean="0"/>
              <a:t>The SYNTAX score has been developed based on the following:</a:t>
            </a:r>
          </a:p>
          <a:p>
            <a:r>
              <a:rPr lang="en-IN" dirty="0" smtClean="0"/>
              <a:t>1. The AHA classification of the coronary tree segments modified for the ARTS study</a:t>
            </a:r>
          </a:p>
          <a:p>
            <a:r>
              <a:rPr lang="en-IN" dirty="0" smtClean="0"/>
              <a:t>2. The </a:t>
            </a:r>
            <a:r>
              <a:rPr lang="en-IN" dirty="0" err="1" smtClean="0"/>
              <a:t>Leaman</a:t>
            </a:r>
            <a:r>
              <a:rPr lang="en-IN" dirty="0" smtClean="0"/>
              <a:t> score</a:t>
            </a:r>
          </a:p>
          <a:p>
            <a:r>
              <a:rPr lang="en-IN" dirty="0" smtClean="0"/>
              <a:t>3. The ACC/AHA lesions classification system</a:t>
            </a:r>
          </a:p>
          <a:p>
            <a:r>
              <a:rPr lang="en-IN" dirty="0" smtClean="0"/>
              <a:t>4. The total occlusion classification system</a:t>
            </a:r>
          </a:p>
          <a:p>
            <a:r>
              <a:rPr lang="en-IN" dirty="0" smtClean="0"/>
              <a:t>5. The Duke and ICPS classification systems for bifurcation lesions</a:t>
            </a:r>
          </a:p>
          <a:p>
            <a:r>
              <a:rPr lang="en-IN" dirty="0" smtClean="0"/>
              <a:t>6. Consultation of experts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AHA Definition of coronary tree segments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Arterial tree is divided into 16 segments</a:t>
            </a:r>
          </a:p>
          <a:p>
            <a:r>
              <a:rPr lang="en-US" dirty="0" smtClean="0"/>
              <a:t>This system has been adopted for the syntax scoring.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36547"/>
            <a:ext cx="6400799" cy="625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02" y="685800"/>
            <a:ext cx="849789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LEAMAN SCORE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severity of luminal diameter narrowing</a:t>
            </a:r>
          </a:p>
          <a:p>
            <a:r>
              <a:rPr lang="en-US" dirty="0" smtClean="0"/>
              <a:t>Weighed according to usual blood flow to LV by each vessel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of luminal diameter narrowing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significant lesion-50% reduction in lumen diameter by visual assessment in vessels &gt;1.5mm in diameter.</a:t>
            </a:r>
          </a:p>
          <a:p>
            <a:r>
              <a:rPr lang="en-US" dirty="0" smtClean="0"/>
              <a:t>Less severe lesions not included</a:t>
            </a:r>
          </a:p>
          <a:p>
            <a:r>
              <a:rPr lang="en-US" dirty="0" smtClean="0"/>
              <a:t>Percent diameter </a:t>
            </a:r>
            <a:r>
              <a:rPr lang="en-US" dirty="0" err="1" smtClean="0"/>
              <a:t>stenosis</a:t>
            </a:r>
            <a:r>
              <a:rPr lang="en-US" dirty="0" smtClean="0"/>
              <a:t> is not included</a:t>
            </a:r>
          </a:p>
          <a:p>
            <a:r>
              <a:rPr lang="en-US" dirty="0" smtClean="0"/>
              <a:t>Only occlusive lesions (100% </a:t>
            </a:r>
            <a:r>
              <a:rPr lang="en-US" dirty="0" err="1" smtClean="0"/>
              <a:t>stenosis</a:t>
            </a:r>
            <a:r>
              <a:rPr lang="en-US" dirty="0" smtClean="0"/>
              <a:t>)-MF 5</a:t>
            </a:r>
          </a:p>
          <a:p>
            <a:r>
              <a:rPr lang="en-US" dirty="0" smtClean="0"/>
              <a:t>And non occlusive lesions (50-99% </a:t>
            </a:r>
            <a:r>
              <a:rPr lang="en-US" dirty="0" err="1" smtClean="0"/>
              <a:t>stenosis</a:t>
            </a:r>
            <a:r>
              <a:rPr lang="en-US" dirty="0" smtClean="0"/>
              <a:t>)-MF 2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1172"/>
            <a:ext cx="3711681" cy="659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right dominant system </a:t>
            </a:r>
          </a:p>
          <a:p>
            <a:pPr>
              <a:buNone/>
            </a:pPr>
            <a:r>
              <a:rPr lang="en-US" dirty="0" smtClean="0"/>
              <a:t>          -RCA supplies 16%</a:t>
            </a:r>
          </a:p>
          <a:p>
            <a:pPr>
              <a:buNone/>
            </a:pPr>
            <a:r>
              <a:rPr lang="en-US" dirty="0" smtClean="0"/>
              <a:t>          -LCA supplies 84% of flow to LV</a:t>
            </a:r>
          </a:p>
          <a:p>
            <a:r>
              <a:rPr lang="en-US" dirty="0" smtClean="0"/>
              <a:t>Of the 84%,66% is by LAD and 33% by LCX.</a:t>
            </a:r>
          </a:p>
          <a:p>
            <a:r>
              <a:rPr lang="en-US" dirty="0" smtClean="0"/>
              <a:t>The LM supplies approximately 5 </a:t>
            </a:r>
            <a:r>
              <a:rPr lang="en-US" dirty="0" err="1" smtClean="0"/>
              <a:t>times,the</a:t>
            </a:r>
            <a:r>
              <a:rPr lang="en-US" dirty="0" smtClean="0"/>
              <a:t> LAD app.3.5 times and LCX app.1.5 times blood as the RCA to the LV.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8" y="457200"/>
            <a:ext cx="8853487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left dominant system</a:t>
            </a:r>
          </a:p>
          <a:p>
            <a:pPr>
              <a:buNone/>
            </a:pPr>
            <a:r>
              <a:rPr lang="en-US" dirty="0" smtClean="0"/>
              <a:t>            -LM supplies 100%(hence multiplication factor 6)</a:t>
            </a:r>
          </a:p>
          <a:p>
            <a:pPr>
              <a:buNone/>
            </a:pPr>
            <a:r>
              <a:rPr lang="en-US" dirty="0" smtClean="0"/>
              <a:t>            -LAD 58% (MF-3.5)</a:t>
            </a:r>
          </a:p>
          <a:p>
            <a:pPr>
              <a:buNone/>
            </a:pPr>
            <a:r>
              <a:rPr lang="en-US" dirty="0" smtClean="0"/>
              <a:t>            -LCX 42% (MF-2.5)</a:t>
            </a:r>
          </a:p>
          <a:p>
            <a:r>
              <a:rPr lang="en-US" dirty="0" smtClean="0"/>
              <a:t>The contribution is used as a multiplication factor  </a:t>
            </a:r>
            <a:endParaRPr lang="en-IN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-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521554" cy="68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ACC/AHA  lesion classification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A (high success ,low risk)</a:t>
            </a:r>
          </a:p>
          <a:p>
            <a:r>
              <a:rPr lang="en-US" dirty="0" smtClean="0"/>
              <a:t>Type B (mod success ,mod risk)</a:t>
            </a:r>
          </a:p>
          <a:p>
            <a:r>
              <a:rPr lang="en-US" dirty="0" smtClean="0"/>
              <a:t>Type C (low success ,high risk)</a:t>
            </a:r>
            <a:endParaRPr lang="en-IN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997" y="1"/>
            <a:ext cx="4889090" cy="685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occlusion classification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antegrade</a:t>
            </a:r>
            <a:r>
              <a:rPr lang="en-US" dirty="0" smtClean="0"/>
              <a:t> flow is visible distal to lesion</a:t>
            </a:r>
          </a:p>
          <a:p>
            <a:r>
              <a:rPr lang="en-US" dirty="0" smtClean="0"/>
              <a:t>Distal segments may be filled via bridging ,</a:t>
            </a:r>
            <a:r>
              <a:rPr lang="en-US" dirty="0" err="1" smtClean="0"/>
              <a:t>ipsilateral</a:t>
            </a:r>
            <a:r>
              <a:rPr lang="en-US" dirty="0" smtClean="0"/>
              <a:t> or </a:t>
            </a:r>
            <a:r>
              <a:rPr lang="en-US" dirty="0" err="1" smtClean="0"/>
              <a:t>contralateral</a:t>
            </a:r>
            <a:r>
              <a:rPr lang="en-US" dirty="0" smtClean="0"/>
              <a:t> collaterals.</a:t>
            </a:r>
          </a:p>
          <a:p>
            <a:r>
              <a:rPr lang="en-US" dirty="0" smtClean="0"/>
              <a:t>Parameters included are</a:t>
            </a:r>
          </a:p>
          <a:p>
            <a:pPr>
              <a:buNone/>
            </a:pPr>
            <a:r>
              <a:rPr lang="en-US" dirty="0" smtClean="0"/>
              <a:t>          -Age of occlusion </a:t>
            </a:r>
          </a:p>
          <a:p>
            <a:pPr>
              <a:buNone/>
            </a:pPr>
            <a:r>
              <a:rPr lang="en-US" dirty="0" smtClean="0"/>
              <a:t>          -blunt stump</a:t>
            </a:r>
          </a:p>
          <a:p>
            <a:pPr>
              <a:buNone/>
            </a:pPr>
            <a:r>
              <a:rPr lang="en-US" dirty="0" smtClean="0"/>
              <a:t>          -presence of bridging collaterals</a:t>
            </a:r>
          </a:p>
          <a:p>
            <a:pPr>
              <a:buNone/>
            </a:pPr>
            <a:r>
              <a:rPr lang="en-US" dirty="0" smtClean="0"/>
              <a:t>          -presence of side branch</a:t>
            </a:r>
          </a:p>
          <a:p>
            <a:pPr>
              <a:buNone/>
            </a:pPr>
            <a:r>
              <a:rPr lang="en-US" dirty="0" smtClean="0"/>
              <a:t>          -occlusion length   </a:t>
            </a:r>
            <a:endParaRPr lang="en-IN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DUKE and ICPS bifurcation lesion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as junction of main vessel and a side branch (1.5mm)</a:t>
            </a:r>
          </a:p>
          <a:p>
            <a:r>
              <a:rPr lang="en-US" dirty="0" smtClean="0"/>
              <a:t>Not involving </a:t>
            </a:r>
            <a:r>
              <a:rPr lang="en-US" dirty="0" err="1" smtClean="0"/>
              <a:t>ostium</a:t>
            </a:r>
            <a:r>
              <a:rPr lang="en-US" dirty="0" smtClean="0"/>
              <a:t>(A,B,C)</a:t>
            </a:r>
          </a:p>
          <a:p>
            <a:r>
              <a:rPr lang="en-US" dirty="0" smtClean="0"/>
              <a:t>Involving </a:t>
            </a:r>
            <a:r>
              <a:rPr lang="en-US" dirty="0" err="1" smtClean="0"/>
              <a:t>ostium</a:t>
            </a:r>
            <a:r>
              <a:rPr lang="en-US" dirty="0" smtClean="0"/>
              <a:t>(D,E,F,G)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DUKE and ICPS bifurcation lesion classification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Bifurcation segments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5/6/11</a:t>
            </a:r>
          </a:p>
          <a:p>
            <a:r>
              <a:rPr lang="en-US" dirty="0" smtClean="0"/>
              <a:t>6/7/9</a:t>
            </a:r>
          </a:p>
          <a:p>
            <a:r>
              <a:rPr lang="en-US" dirty="0" smtClean="0"/>
              <a:t>7/8/10</a:t>
            </a:r>
          </a:p>
          <a:p>
            <a:r>
              <a:rPr lang="en-US" dirty="0" smtClean="0"/>
              <a:t>11/13/12a</a:t>
            </a:r>
          </a:p>
          <a:p>
            <a:r>
              <a:rPr lang="en-US" dirty="0" smtClean="0"/>
              <a:t>13/14/14a</a:t>
            </a:r>
          </a:p>
          <a:p>
            <a:r>
              <a:rPr lang="en-US" dirty="0" smtClean="0"/>
              <a:t>3/4/16</a:t>
            </a:r>
          </a:p>
          <a:p>
            <a:r>
              <a:rPr lang="en-US" dirty="0" smtClean="0"/>
              <a:t>13/14/15</a:t>
            </a:r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799"/>
            <a:ext cx="4495800" cy="50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Trifurcation segments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937" y="1600200"/>
            <a:ext cx="43928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3/4/16/16a</a:t>
            </a:r>
          </a:p>
          <a:p>
            <a:r>
              <a:rPr lang="en-US" dirty="0" smtClean="0"/>
              <a:t>5/6/11/12</a:t>
            </a:r>
          </a:p>
          <a:p>
            <a:r>
              <a:rPr lang="en-US" dirty="0" smtClean="0"/>
              <a:t>11/12a/12b/13</a:t>
            </a:r>
          </a:p>
          <a:p>
            <a:r>
              <a:rPr lang="en-US" dirty="0" smtClean="0"/>
              <a:t>6/7/9/9a</a:t>
            </a:r>
          </a:p>
          <a:p>
            <a:r>
              <a:rPr lang="en-US" dirty="0" smtClean="0"/>
              <a:t>7/8/10/10a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248635" cy="659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Right coronary artery</a:t>
            </a:r>
            <a:endParaRPr lang="en-IN" smtClean="0"/>
          </a:p>
        </p:txBody>
      </p:sp>
      <p:sp>
        <p:nvSpPr>
          <p:cNvPr id="21506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495800" cy="4953000"/>
          </a:xfrm>
        </p:spPr>
        <p:txBody>
          <a:bodyPr/>
          <a:lstStyle/>
          <a:p>
            <a:r>
              <a:rPr lang="en-US" dirty="0" smtClean="0"/>
              <a:t>Arises from the right sinus of </a:t>
            </a:r>
            <a:r>
              <a:rPr lang="en-US" dirty="0" err="1" smtClean="0"/>
              <a:t>valsalva</a:t>
            </a:r>
            <a:r>
              <a:rPr lang="en-US" dirty="0" smtClean="0"/>
              <a:t> ,lies </a:t>
            </a:r>
            <a:r>
              <a:rPr lang="en-US" dirty="0" err="1" smtClean="0"/>
              <a:t>inbetween</a:t>
            </a:r>
            <a:r>
              <a:rPr lang="en-US" dirty="0" smtClean="0"/>
              <a:t> pulmonary </a:t>
            </a:r>
            <a:r>
              <a:rPr lang="en-US" dirty="0" err="1" smtClean="0"/>
              <a:t>conus</a:t>
            </a:r>
            <a:r>
              <a:rPr lang="en-US" dirty="0" smtClean="0"/>
              <a:t> and right atrium. </a:t>
            </a:r>
          </a:p>
          <a:p>
            <a:r>
              <a:rPr lang="en-US" dirty="0" smtClean="0"/>
              <a:t>Moves sharply towards left of the observer and is directed towards sternum.</a:t>
            </a:r>
          </a:p>
          <a:p>
            <a:r>
              <a:rPr lang="en-US" dirty="0" smtClean="0"/>
              <a:t>Curves down following right AV groove in direction of  acute margin of heart and diaphragm.</a:t>
            </a:r>
          </a:p>
          <a:p>
            <a:r>
              <a:rPr lang="en-US" dirty="0" smtClean="0"/>
              <a:t>Curves </a:t>
            </a:r>
            <a:r>
              <a:rPr lang="en-US" dirty="0" err="1" smtClean="0"/>
              <a:t>posteriorly</a:t>
            </a:r>
            <a:r>
              <a:rPr lang="en-US" dirty="0" smtClean="0"/>
              <a:t> and follows AV groove towards  crux </a:t>
            </a:r>
            <a:r>
              <a:rPr lang="en-US" dirty="0" err="1" smtClean="0"/>
              <a:t>cordis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 smtClean="0"/>
          </a:p>
        </p:txBody>
      </p:sp>
      <p:sp>
        <p:nvSpPr>
          <p:cNvPr id="2150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1509" name="Picture 34" descr="LAO30.tif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2225" y="1600200"/>
            <a:ext cx="404177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-25896"/>
            <a:ext cx="4341297" cy="688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from RCA  to qualify the dominance</a:t>
            </a:r>
          </a:p>
          <a:p>
            <a:r>
              <a:rPr lang="en-US" dirty="0" smtClean="0"/>
              <a:t>Visually score each lesion starting from RCA</a:t>
            </a:r>
          </a:p>
          <a:p>
            <a:r>
              <a:rPr lang="en-US" dirty="0" smtClean="0"/>
              <a:t>Only lesions &gt;= 50% in a vessel &gt;=1.5mm in diameter should be scored</a:t>
            </a:r>
          </a:p>
          <a:p>
            <a:r>
              <a:rPr lang="en-US" dirty="0" smtClean="0"/>
              <a:t>Tandem lesions should be considered as single lesion</a:t>
            </a:r>
          </a:p>
          <a:p>
            <a:r>
              <a:rPr lang="en-US" dirty="0" smtClean="0"/>
              <a:t>Points calculated for each lesion and then added together.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entail any clinical variable</a:t>
            </a:r>
          </a:p>
          <a:p>
            <a:r>
              <a:rPr lang="en-US" dirty="0" err="1" smtClean="0"/>
              <a:t>Comorbidities</a:t>
            </a:r>
            <a:r>
              <a:rPr lang="en-US" dirty="0" smtClean="0"/>
              <a:t> are known to impact early outcomes of patients undergoing </a:t>
            </a:r>
            <a:r>
              <a:rPr lang="en-US" dirty="0" err="1" smtClean="0"/>
              <a:t>revascularisation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Hence limited use in guiding decision making between CABG and PCI.</a:t>
            </a:r>
          </a:p>
          <a:p>
            <a:r>
              <a:rPr lang="en-US" dirty="0" smtClean="0"/>
              <a:t>Relies on pure visual interpretation of lesion severity and subjective variables hence poor reproducibility.</a:t>
            </a:r>
            <a:endParaRPr lang="en-IN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syntax score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Incorporates ischemia producing lesions as determined by FFR.</a:t>
            </a:r>
            <a:endParaRPr lang="en-IN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syntax score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 score +</a:t>
            </a:r>
          </a:p>
          <a:p>
            <a:r>
              <a:rPr lang="en-US" dirty="0" smtClean="0"/>
              <a:t>Age</a:t>
            </a:r>
          </a:p>
          <a:p>
            <a:r>
              <a:rPr lang="en-US" dirty="0" err="1" smtClean="0"/>
              <a:t>Creatinine</a:t>
            </a:r>
            <a:endParaRPr lang="en-US" dirty="0" smtClean="0"/>
          </a:p>
          <a:p>
            <a:r>
              <a:rPr lang="en-US" dirty="0" smtClean="0"/>
              <a:t>EF</a:t>
            </a:r>
            <a:endParaRPr lang="en-IN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 score II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Anatomical syntax score</a:t>
            </a:r>
          </a:p>
          <a:p>
            <a:r>
              <a:rPr lang="en-US" dirty="0" smtClean="0"/>
              <a:t>Age </a:t>
            </a:r>
          </a:p>
          <a:p>
            <a:r>
              <a:rPr lang="en-US" dirty="0" err="1" smtClean="0"/>
              <a:t>Creatinine</a:t>
            </a:r>
            <a:r>
              <a:rPr lang="en-US" dirty="0" smtClean="0"/>
              <a:t> clearance</a:t>
            </a:r>
          </a:p>
          <a:p>
            <a:r>
              <a:rPr lang="en-US" dirty="0" smtClean="0"/>
              <a:t>LVEF</a:t>
            </a:r>
          </a:p>
          <a:p>
            <a:r>
              <a:rPr lang="en-US" dirty="0" smtClean="0"/>
              <a:t>ULMCA</a:t>
            </a:r>
          </a:p>
          <a:p>
            <a:r>
              <a:rPr lang="en-US" dirty="0" smtClean="0"/>
              <a:t>Peripheral Vascular Disease</a:t>
            </a:r>
          </a:p>
          <a:p>
            <a:r>
              <a:rPr lang="en-US" dirty="0" smtClean="0"/>
              <a:t>Female sex</a:t>
            </a:r>
          </a:p>
          <a:p>
            <a:r>
              <a:rPr lang="en-US" dirty="0" smtClean="0"/>
              <a:t>COPD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Aids in decision making between CABG and PCI</a:t>
            </a:r>
          </a:p>
          <a:p>
            <a:r>
              <a:rPr lang="en-US" dirty="0" smtClean="0"/>
              <a:t>Interaction for particular baseline characteristic was defined by the hazard ratio.</a:t>
            </a:r>
          </a:p>
          <a:p>
            <a:r>
              <a:rPr lang="en-US" dirty="0" smtClean="0"/>
              <a:t>Hazard ratio is defined as HR of mortality of that characteristic undergoing PCI to the HR of mortality in those undergoing CABG.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1143000"/>
          </a:xfrm>
        </p:spPr>
        <p:txBody>
          <a:bodyPr/>
          <a:lstStyle/>
          <a:p>
            <a:r>
              <a:rPr lang="en-US" dirty="0" smtClean="0"/>
              <a:t>EURO  SCORE-European System for cardiac operative risk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-18462"/>
            <a:ext cx="3429000" cy="688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26069</TotalTime>
  <Words>2904</Words>
  <Application>Microsoft Office PowerPoint</Application>
  <PresentationFormat>On-screen Show (4:3)</PresentationFormat>
  <Paragraphs>369</Paragraphs>
  <Slides>102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Anatomy of the coronary arteries &amp; Angiographic VISUALIZATION</vt:lpstr>
      <vt:lpstr>Coronary arterial anatomy</vt:lpstr>
      <vt:lpstr>Slide 3</vt:lpstr>
      <vt:lpstr>The LEIDEN convention</vt:lpstr>
      <vt:lpstr>Slide 5</vt:lpstr>
      <vt:lpstr>Slide 6</vt:lpstr>
      <vt:lpstr>Slide 7</vt:lpstr>
      <vt:lpstr>Slide 8</vt:lpstr>
      <vt:lpstr>Right coronary artery</vt:lpstr>
      <vt:lpstr>Slide 10</vt:lpstr>
      <vt:lpstr>Surgical division of the RCA</vt:lpstr>
      <vt:lpstr>Right coronary artery-branches</vt:lpstr>
      <vt:lpstr>Slide 13</vt:lpstr>
      <vt:lpstr>Right coronary artery-branches…</vt:lpstr>
      <vt:lpstr>Ram’s horn</vt:lpstr>
      <vt:lpstr>Slide 16</vt:lpstr>
      <vt:lpstr>Right coronary artery-branches…</vt:lpstr>
      <vt:lpstr>Right coronary artery-branches…</vt:lpstr>
      <vt:lpstr>Right coronary artery-branches…</vt:lpstr>
      <vt:lpstr>Right coronary artery-branches…</vt:lpstr>
      <vt:lpstr>RCA-branches….</vt:lpstr>
      <vt:lpstr>Slide 22</vt:lpstr>
      <vt:lpstr> “Dominance”</vt:lpstr>
      <vt:lpstr>Surgical standpoint of Rt.dominance</vt:lpstr>
      <vt:lpstr>Shepherd’s-crook RCA</vt:lpstr>
      <vt:lpstr>Left coronary artery</vt:lpstr>
      <vt:lpstr>LMCA</vt:lpstr>
      <vt:lpstr>LMCA –area perfused</vt:lpstr>
      <vt:lpstr>LMCA  variations</vt:lpstr>
      <vt:lpstr>Absent LMCA</vt:lpstr>
      <vt:lpstr>LAD –angiographic classification</vt:lpstr>
      <vt:lpstr>LAD</vt:lpstr>
      <vt:lpstr>LAD-branches</vt:lpstr>
      <vt:lpstr>LAD-branches..</vt:lpstr>
      <vt:lpstr>SEPTALS-territory supplied</vt:lpstr>
      <vt:lpstr>SEPTALS-ANGIOGRAPHIC CHARACTERISTICS</vt:lpstr>
      <vt:lpstr>LAD-branches…</vt:lpstr>
      <vt:lpstr>Slide 38</vt:lpstr>
      <vt:lpstr>Myocardial bridging</vt:lpstr>
      <vt:lpstr>Surgical division of the LAD</vt:lpstr>
      <vt:lpstr>Left circumflex artery</vt:lpstr>
      <vt:lpstr>LCX-branches</vt:lpstr>
      <vt:lpstr>Slide 43</vt:lpstr>
      <vt:lpstr>LCX-branches</vt:lpstr>
      <vt:lpstr>LCX-territory supplied</vt:lpstr>
      <vt:lpstr>Surgical division of the LCX</vt:lpstr>
      <vt:lpstr>Optimal angiographic views for coronary segments</vt:lpstr>
      <vt:lpstr>RAO- RCA</vt:lpstr>
      <vt:lpstr>Optimal angiographic views for coronary segments</vt:lpstr>
      <vt:lpstr>Slide 50</vt:lpstr>
      <vt:lpstr>PA Cranial view -RCA</vt:lpstr>
      <vt:lpstr>RAO cranial - RCA</vt:lpstr>
      <vt:lpstr>Optimal angiographic views for coronary segments</vt:lpstr>
      <vt:lpstr>RAO 30-45* caudal 30-40* - LCA</vt:lpstr>
      <vt:lpstr>Optimal angiographic views for coronary segments</vt:lpstr>
      <vt:lpstr>AP 5-10* caudal 25-35*- LCA</vt:lpstr>
      <vt:lpstr>Optimal angiographic views for coronary segments</vt:lpstr>
      <vt:lpstr>LAO 30-45* cranial 25-35*- LCA</vt:lpstr>
      <vt:lpstr>LAO cranial-RCA</vt:lpstr>
      <vt:lpstr>Optimal angiographic views for coronary segments</vt:lpstr>
      <vt:lpstr>LAO 40-50* caudal 25-40*  (Spider view) - LCA</vt:lpstr>
      <vt:lpstr>Coronary segment classification system</vt:lpstr>
      <vt:lpstr>Slide 63</vt:lpstr>
      <vt:lpstr>Slide 64</vt:lpstr>
      <vt:lpstr>Slide 65</vt:lpstr>
      <vt:lpstr>SYNTAX SCORE</vt:lpstr>
      <vt:lpstr>Slide 67</vt:lpstr>
      <vt:lpstr>Slide 68</vt:lpstr>
      <vt:lpstr>Slide 69</vt:lpstr>
      <vt:lpstr>Slide 70</vt:lpstr>
      <vt:lpstr>Slide 71</vt:lpstr>
      <vt:lpstr>Slide 72</vt:lpstr>
      <vt:lpstr>AHA Definition of coronary tree segments </vt:lpstr>
      <vt:lpstr>Slide 74</vt:lpstr>
      <vt:lpstr>Slide 75</vt:lpstr>
      <vt:lpstr>LEAMAN SCORE</vt:lpstr>
      <vt:lpstr>Severity of luminal diameter narrowing</vt:lpstr>
      <vt:lpstr>Slide 78</vt:lpstr>
      <vt:lpstr>Slide 79</vt:lpstr>
      <vt:lpstr>Slide 80</vt:lpstr>
      <vt:lpstr>Slide 81</vt:lpstr>
      <vt:lpstr>ACC/AHA  lesion classification system</vt:lpstr>
      <vt:lpstr>Slide 83</vt:lpstr>
      <vt:lpstr>Total occlusion classification system</vt:lpstr>
      <vt:lpstr>DUKE and ICPS bifurcation lesion classification</vt:lpstr>
      <vt:lpstr>DUKE and ICPS bifurcation lesion classification</vt:lpstr>
      <vt:lpstr>Bifurcation segments</vt:lpstr>
      <vt:lpstr>Trifurcation segments</vt:lpstr>
      <vt:lpstr>Slide 89</vt:lpstr>
      <vt:lpstr>Slide 90</vt:lpstr>
      <vt:lpstr>SCORING method</vt:lpstr>
      <vt:lpstr>LIMITATION</vt:lpstr>
      <vt:lpstr>Functional syntax score</vt:lpstr>
      <vt:lpstr>Clinical syntax score</vt:lpstr>
      <vt:lpstr>SYNTAX  score II</vt:lpstr>
      <vt:lpstr>Slide 96</vt:lpstr>
      <vt:lpstr>EURO  SCORE-European System for cardiac operative risk evaluation </vt:lpstr>
      <vt:lpstr>Slide 98</vt:lpstr>
      <vt:lpstr>Slide 99</vt:lpstr>
      <vt:lpstr>Slide 100</vt:lpstr>
      <vt:lpstr>Slide 101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coronary arteries and veins &amp; Angiographic projections</dc:title>
  <dc:creator>sandeep</dc:creator>
  <cp:lastModifiedBy>INS</cp:lastModifiedBy>
  <cp:revision>274</cp:revision>
  <dcterms:created xsi:type="dcterms:W3CDTF">2012-08-16T17:50:23Z</dcterms:created>
  <dcterms:modified xsi:type="dcterms:W3CDTF">2014-09-21T12:52:11Z</dcterms:modified>
</cp:coreProperties>
</file>